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60" r:id="rId5"/>
    <p:sldId id="281" r:id="rId6"/>
    <p:sldId id="282" r:id="rId7"/>
    <p:sldId id="265" r:id="rId8"/>
    <p:sldId id="264" r:id="rId9"/>
    <p:sldId id="279" r:id="rId10"/>
    <p:sldId id="266" r:id="rId11"/>
    <p:sldId id="267" r:id="rId12"/>
    <p:sldId id="268" r:id="rId13"/>
    <p:sldId id="269" r:id="rId14"/>
    <p:sldId id="270" r:id="rId15"/>
    <p:sldId id="271" r:id="rId16"/>
    <p:sldId id="277" r:id="rId17"/>
    <p:sldId id="272" r:id="rId18"/>
    <p:sldId id="273" r:id="rId19"/>
    <p:sldId id="274" r:id="rId20"/>
    <p:sldId id="275" r:id="rId21"/>
    <p:sldId id="276" r:id="rId22"/>
    <p:sldId id="259" r:id="rId23"/>
    <p:sldId id="285" r:id="rId24"/>
    <p:sldId id="288" r:id="rId25"/>
    <p:sldId id="289" r:id="rId26"/>
    <p:sldId id="290" r:id="rId27"/>
    <p:sldId id="286" r:id="rId28"/>
    <p:sldId id="283" r:id="rId29"/>
    <p:sldId id="284" r:id="rId30"/>
    <p:sldId id="291" r:id="rId31"/>
    <p:sldId id="292" r:id="rId32"/>
    <p:sldId id="293" r:id="rId33"/>
    <p:sldId id="280" r:id="rId34"/>
    <p:sldId id="294" r:id="rId35"/>
    <p:sldId id="295" r:id="rId3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DBA"/>
    <a:srgbClr val="0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72" autoAdjust="0"/>
    <p:restoredTop sz="78305" autoAdjust="0"/>
  </p:normalViewPr>
  <p:slideViewPr>
    <p:cSldViewPr snapToGrid="0">
      <p:cViewPr varScale="1">
        <p:scale>
          <a:sx n="106" d="100"/>
          <a:sy n="106" d="100"/>
        </p:scale>
        <p:origin x="-1836" y="-78"/>
      </p:cViewPr>
      <p:guideLst>
        <p:guide orient="horz" pos="1800"/>
        <p:guide pos="2880"/>
      </p:guideLst>
    </p:cSldViewPr>
  </p:slideViewPr>
  <p:notesTextViewPr>
    <p:cViewPr>
      <p:scale>
        <a:sx n="100" d="100"/>
        <a:sy n="100" d="100"/>
      </p:scale>
      <p:origin x="0" y="58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tatsu_000\Dropbox%20(MIT)\Mars2040%20(1)\Modelling\Math%20From%20Team\Habitat%20Resource%20Analysis_v6.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tatsu_000\Dropbox%20(MIT)\Mars2040%20(1)\Modelling\Math%20From%20Team\Habitat%20Resource%20Analysis_v6.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tatsu_000\Dropbox%20(MIT)\Mars2040%20(1)\Modelling\Math%20From%20Team\Habitat%20Resource%20Analysis_v6.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tatsu_000\Dropbox%20(MIT)\Mars2040%20(1)\Modelling\Math%20From%20Team\Habitat%20Resource%20Analysis_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smtClean="0"/>
              <a:t>Gas / Water Requirement</a:t>
            </a:r>
            <a:endParaRPr lang="en-US" dirty="0"/>
          </a:p>
        </c:rich>
      </c:tx>
      <c:layout>
        <c:manualLayout>
          <c:xMode val="edge"/>
          <c:yMode val="edge"/>
          <c:x val="0.309599232788209"/>
          <c:y val="0"/>
        </c:manualLayout>
      </c:layout>
      <c:overlay val="0"/>
      <c:spPr>
        <a:noFill/>
        <a:ln>
          <a:noFill/>
        </a:ln>
        <a:effectLst/>
      </c:spPr>
    </c:title>
    <c:autoTitleDeleted val="0"/>
    <c:plotArea>
      <c:layout>
        <c:manualLayout>
          <c:layoutTarget val="inner"/>
          <c:xMode val="edge"/>
          <c:yMode val="edge"/>
          <c:x val="0.18654350898445399"/>
          <c:y val="0.133679749745269"/>
          <c:w val="0.75662149202503604"/>
          <c:h val="0.61325454740201402"/>
        </c:manualLayout>
      </c:layout>
      <c:scatterChart>
        <c:scatterStyle val="lineMarker"/>
        <c:varyColors val="0"/>
        <c:ser>
          <c:idx val="0"/>
          <c:order val="0"/>
          <c:tx>
            <c:strRef>
              <c:f>Summary!$L$13</c:f>
              <c:strCache>
                <c:ptCount val="1"/>
                <c:pt idx="0">
                  <c:v>Required O2</c:v>
                </c:pt>
              </c:strCache>
            </c:strRef>
          </c:tx>
          <c:spPr>
            <a:ln w="19050" cap="rnd">
              <a:noFill/>
              <a:round/>
            </a:ln>
            <a:effectLst/>
          </c:spPr>
          <c:marker>
            <c:symbol val="circle"/>
            <c:size val="8"/>
            <c:spPr>
              <a:solidFill>
                <a:schemeClr val="accent1"/>
              </a:solidFill>
              <a:ln w="9525">
                <a:solidFill>
                  <a:schemeClr val="accent1"/>
                </a:solidFill>
              </a:ln>
              <a:effectLst/>
            </c:spPr>
          </c:marker>
          <c:xVal>
            <c:numRef>
              <c:f>Summary!$M$12:$Q$12</c:f>
              <c:numCache>
                <c:formatCode>0%</c:formatCode>
                <c:ptCount val="5"/>
                <c:pt idx="0">
                  <c:v>0</c:v>
                </c:pt>
                <c:pt idx="1">
                  <c:v>0.25</c:v>
                </c:pt>
                <c:pt idx="2">
                  <c:v>0.5</c:v>
                </c:pt>
                <c:pt idx="3">
                  <c:v>0.75</c:v>
                </c:pt>
                <c:pt idx="4">
                  <c:v>1</c:v>
                </c:pt>
              </c:numCache>
            </c:numRef>
          </c:xVal>
          <c:yVal>
            <c:numRef>
              <c:f>Summary!$M$13:$Q$13</c:f>
              <c:numCache>
                <c:formatCode>0</c:formatCode>
                <c:ptCount val="5"/>
                <c:pt idx="0">
                  <c:v>15.90012011417412</c:v>
                </c:pt>
                <c:pt idx="1">
                  <c:v>9.914609181077191</c:v>
                </c:pt>
                <c:pt idx="2">
                  <c:v>3.9290982479802672</c:v>
                </c:pt>
                <c:pt idx="3">
                  <c:v>-2.056412685116662</c:v>
                </c:pt>
                <c:pt idx="4">
                  <c:v>-8.0419236182135858</c:v>
                </c:pt>
              </c:numCache>
            </c:numRef>
          </c:yVal>
          <c:smooth val="0"/>
        </c:ser>
        <c:ser>
          <c:idx val="1"/>
          <c:order val="1"/>
          <c:tx>
            <c:strRef>
              <c:f>Summary!$L$14</c:f>
              <c:strCache>
                <c:ptCount val="1"/>
                <c:pt idx="0">
                  <c:v>Required H2O</c:v>
                </c:pt>
              </c:strCache>
            </c:strRef>
          </c:tx>
          <c:spPr>
            <a:ln w="19050" cap="rnd">
              <a:noFill/>
              <a:round/>
            </a:ln>
            <a:effectLst/>
          </c:spPr>
          <c:marker>
            <c:symbol val="circle"/>
            <c:size val="8"/>
            <c:spPr>
              <a:solidFill>
                <a:schemeClr val="accent2"/>
              </a:solidFill>
              <a:ln w="9525">
                <a:solidFill>
                  <a:schemeClr val="accent2"/>
                </a:solidFill>
              </a:ln>
              <a:effectLst/>
            </c:spPr>
          </c:marker>
          <c:xVal>
            <c:numRef>
              <c:f>Summary!$M$12:$Q$12</c:f>
              <c:numCache>
                <c:formatCode>0%</c:formatCode>
                <c:ptCount val="5"/>
                <c:pt idx="0">
                  <c:v>0</c:v>
                </c:pt>
                <c:pt idx="1">
                  <c:v>0.25</c:v>
                </c:pt>
                <c:pt idx="2">
                  <c:v>0.5</c:v>
                </c:pt>
                <c:pt idx="3">
                  <c:v>0.75</c:v>
                </c:pt>
                <c:pt idx="4">
                  <c:v>1</c:v>
                </c:pt>
              </c:numCache>
            </c:numRef>
          </c:xVal>
          <c:yVal>
            <c:numRef>
              <c:f>Summary!$M$14:$Q$14</c:f>
              <c:numCache>
                <c:formatCode>0</c:formatCode>
                <c:ptCount val="5"/>
                <c:pt idx="0">
                  <c:v>-2.2405714285713998</c:v>
                </c:pt>
                <c:pt idx="1">
                  <c:v>13.58389740642866</c:v>
                </c:pt>
                <c:pt idx="2">
                  <c:v>29.40836624142872</c:v>
                </c:pt>
                <c:pt idx="3">
                  <c:v>45.232835076429261</c:v>
                </c:pt>
                <c:pt idx="4">
                  <c:v>61.057303911428853</c:v>
                </c:pt>
              </c:numCache>
            </c:numRef>
          </c:yVal>
          <c:smooth val="0"/>
        </c:ser>
        <c:ser>
          <c:idx val="3"/>
          <c:order val="2"/>
          <c:tx>
            <c:strRef>
              <c:f>Summary!$L$16</c:f>
              <c:strCache>
                <c:ptCount val="1"/>
                <c:pt idx="0">
                  <c:v>Required CO2</c:v>
                </c:pt>
              </c:strCache>
            </c:strRef>
          </c:tx>
          <c:spPr>
            <a:ln w="19050" cap="rnd">
              <a:noFill/>
              <a:round/>
            </a:ln>
            <a:effectLst/>
          </c:spPr>
          <c:marker>
            <c:symbol val="circle"/>
            <c:size val="8"/>
            <c:spPr>
              <a:solidFill>
                <a:schemeClr val="accent4"/>
              </a:solidFill>
              <a:ln w="9525">
                <a:solidFill>
                  <a:schemeClr val="accent4"/>
                </a:solidFill>
              </a:ln>
              <a:effectLst/>
            </c:spPr>
          </c:marker>
          <c:xVal>
            <c:numRef>
              <c:f>Summary!$M$12:$Q$12</c:f>
              <c:numCache>
                <c:formatCode>0%</c:formatCode>
                <c:ptCount val="5"/>
                <c:pt idx="0">
                  <c:v>0</c:v>
                </c:pt>
                <c:pt idx="1">
                  <c:v>0.25</c:v>
                </c:pt>
                <c:pt idx="2">
                  <c:v>0.5</c:v>
                </c:pt>
                <c:pt idx="3">
                  <c:v>0.75</c:v>
                </c:pt>
                <c:pt idx="4">
                  <c:v>1</c:v>
                </c:pt>
              </c:numCache>
            </c:numRef>
          </c:xVal>
          <c:yVal>
            <c:numRef>
              <c:f>Summary!$M$16:$Q$16</c:f>
              <c:numCache>
                <c:formatCode>0</c:formatCode>
                <c:ptCount val="5"/>
                <c:pt idx="0">
                  <c:v>-18.717410802914159</c:v>
                </c:pt>
                <c:pt idx="1">
                  <c:v>-10.43</c:v>
                </c:pt>
                <c:pt idx="2">
                  <c:v>-2.1477089683698272</c:v>
                </c:pt>
                <c:pt idx="3">
                  <c:v>6.1371419489023404</c:v>
                </c:pt>
                <c:pt idx="4">
                  <c:v>14.421992866174509</c:v>
                </c:pt>
              </c:numCache>
            </c:numRef>
          </c:yVal>
          <c:smooth val="0"/>
        </c:ser>
        <c:dLbls>
          <c:showLegendKey val="0"/>
          <c:showVal val="0"/>
          <c:showCatName val="0"/>
          <c:showSerName val="0"/>
          <c:showPercent val="0"/>
          <c:showBubbleSize val="0"/>
        </c:dLbls>
        <c:axId val="41566592"/>
        <c:axId val="41568896"/>
      </c:scatterChart>
      <c:valAx>
        <c:axId val="41566592"/>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a:t>Food Growth %</a:t>
                </a:r>
              </a:p>
            </c:rich>
          </c:tx>
          <c:layout>
            <c:manualLayout>
              <c:xMode val="edge"/>
              <c:yMode val="edge"/>
              <c:x val="0.425188774480113"/>
              <c:y val="0.84199818485789402"/>
            </c:manualLayout>
          </c:layout>
          <c:overlay val="0"/>
          <c:spPr>
            <a:noFill/>
            <a:ln>
              <a:noFill/>
            </a:ln>
            <a:effectLst/>
          </c:sp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41568896"/>
        <c:crosses val="autoZero"/>
        <c:crossBetween val="midCat"/>
        <c:majorUnit val="0.25"/>
      </c:valAx>
      <c:valAx>
        <c:axId val="41568896"/>
        <c:scaling>
          <c:orientation val="minMax"/>
          <c:max val="8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dirty="0"/>
                  <a:t>Gas, Water </a:t>
                </a:r>
                <a:r>
                  <a:rPr lang="en-US" sz="1100" dirty="0" smtClean="0"/>
                  <a:t>Requirement </a:t>
                </a:r>
                <a:r>
                  <a:rPr lang="en-US" sz="1100" dirty="0"/>
                  <a:t>[kg/day]</a:t>
                </a:r>
              </a:p>
            </c:rich>
          </c:tx>
          <c:layout>
            <c:manualLayout>
              <c:xMode val="edge"/>
              <c:yMode val="edge"/>
              <c:x val="5.98299010700585E-3"/>
              <c:y val="3.2576104994869498E-3"/>
            </c:manualLayout>
          </c:layout>
          <c:overlay val="0"/>
          <c:spPr>
            <a:noFill/>
            <a:ln>
              <a:noFill/>
            </a:ln>
            <a:effectLst/>
          </c:sp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41566592"/>
        <c:crosses val="autoZero"/>
        <c:crossBetween val="midCat"/>
        <c:majorUnit val="20"/>
      </c:valAx>
      <c:spPr>
        <a:noFill/>
        <a:ln>
          <a:noFill/>
        </a:ln>
        <a:effectLst/>
      </c:spPr>
    </c:plotArea>
    <c:legend>
      <c:legendPos val="b"/>
      <c:layout>
        <c:manualLayout>
          <c:xMode val="edge"/>
          <c:yMode val="edge"/>
          <c:x val="0"/>
          <c:y val="0.92187437305946995"/>
          <c:w val="1"/>
          <c:h val="7.8125626940530199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mtClean="0"/>
              <a:t>ECLSS Resupply </a:t>
            </a:r>
            <a:r>
              <a:rPr lang="en-US" dirty="0"/>
              <a:t>Mass</a:t>
            </a:r>
          </a:p>
        </c:rich>
      </c:tx>
      <c:layout>
        <c:manualLayout>
          <c:xMode val="edge"/>
          <c:yMode val="edge"/>
          <c:x val="0.34006561679789998"/>
          <c:y val="0"/>
        </c:manualLayout>
      </c:layout>
      <c:overlay val="0"/>
      <c:spPr>
        <a:noFill/>
        <a:ln>
          <a:noFill/>
        </a:ln>
        <a:effectLst/>
      </c:spPr>
    </c:title>
    <c:autoTitleDeleted val="0"/>
    <c:plotArea>
      <c:layout>
        <c:manualLayout>
          <c:layoutTarget val="inner"/>
          <c:xMode val="edge"/>
          <c:yMode val="edge"/>
          <c:x val="0.14022738744195401"/>
          <c:y val="0.12541666666666701"/>
          <c:w val="0.85977261255804605"/>
          <c:h val="0.65013146342696704"/>
        </c:manualLayout>
      </c:layout>
      <c:barChart>
        <c:barDir val="col"/>
        <c:grouping val="stacked"/>
        <c:varyColors val="0"/>
        <c:ser>
          <c:idx val="0"/>
          <c:order val="0"/>
          <c:tx>
            <c:strRef>
              <c:f>Summary!$L$17</c:f>
              <c:strCache>
                <c:ptCount val="1"/>
                <c:pt idx="0">
                  <c:v>Spare Mass</c:v>
                </c:pt>
              </c:strCache>
            </c:strRef>
          </c:tx>
          <c:spPr>
            <a:solidFill>
              <a:schemeClr val="accent1"/>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Summary!$M$17:$Q$17</c:f>
              <c:numCache>
                <c:formatCode>0</c:formatCode>
                <c:ptCount val="5"/>
                <c:pt idx="0">
                  <c:v>5.0610300276317854</c:v>
                </c:pt>
                <c:pt idx="1">
                  <c:v>9.4288279802067656</c:v>
                </c:pt>
                <c:pt idx="2">
                  <c:v>13.79662593278176</c:v>
                </c:pt>
                <c:pt idx="3">
                  <c:v>18.164423885356751</c:v>
                </c:pt>
                <c:pt idx="4">
                  <c:v>22.532221837931729</c:v>
                </c:pt>
              </c:numCache>
            </c:numRef>
          </c:val>
        </c:ser>
        <c:ser>
          <c:idx val="1"/>
          <c:order val="1"/>
          <c:tx>
            <c:strRef>
              <c:f>Summary!$L$18</c:f>
              <c:strCache>
                <c:ptCount val="1"/>
                <c:pt idx="0">
                  <c:v>Food</c:v>
                </c:pt>
              </c:strCache>
            </c:strRef>
          </c:tx>
          <c:spPr>
            <a:solidFill>
              <a:schemeClr val="accent2"/>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Summary!$M$18:$Q$18</c:f>
              <c:numCache>
                <c:formatCode>0</c:formatCode>
                <c:ptCount val="5"/>
                <c:pt idx="0">
                  <c:v>32.292000000000002</c:v>
                </c:pt>
                <c:pt idx="1">
                  <c:v>24.219000000000001</c:v>
                </c:pt>
                <c:pt idx="2">
                  <c:v>16.146000000000001</c:v>
                </c:pt>
                <c:pt idx="3">
                  <c:v>8.0730000000000004</c:v>
                </c:pt>
                <c:pt idx="4">
                  <c:v>0</c:v>
                </c:pt>
              </c:numCache>
            </c:numRef>
          </c:val>
        </c:ser>
        <c:ser>
          <c:idx val="2"/>
          <c:order val="2"/>
          <c:tx>
            <c:strRef>
              <c:f>Summary!$L$19</c:f>
              <c:strCache>
                <c:ptCount val="1"/>
                <c:pt idx="0">
                  <c:v>Fertilizer</c:v>
                </c:pt>
              </c:strCache>
            </c:strRef>
          </c:tx>
          <c:spPr>
            <a:solidFill>
              <a:schemeClr val="accent3"/>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Summary!$M$19:$Q$19</c:f>
              <c:numCache>
                <c:formatCode>0</c:formatCode>
                <c:ptCount val="5"/>
                <c:pt idx="0">
                  <c:v>0</c:v>
                </c:pt>
                <c:pt idx="1">
                  <c:v>1.00479090438845</c:v>
                </c:pt>
                <c:pt idx="2">
                  <c:v>2.0095818087769008</c:v>
                </c:pt>
                <c:pt idx="3">
                  <c:v>3.014372713165351</c:v>
                </c:pt>
                <c:pt idx="4">
                  <c:v>4.0191636175538008</c:v>
                </c:pt>
              </c:numCache>
            </c:numRef>
          </c:val>
        </c:ser>
        <c:ser>
          <c:idx val="3"/>
          <c:order val="3"/>
          <c:tx>
            <c:strRef>
              <c:f>Summary!$L$20</c:f>
              <c:strCache>
                <c:ptCount val="1"/>
                <c:pt idx="0">
                  <c:v>Crew Sys Consumables</c:v>
                </c:pt>
              </c:strCache>
            </c:strRef>
          </c:tx>
          <c:spPr>
            <a:solidFill>
              <a:schemeClr val="accent4"/>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Summary!$M$20:$Q$20</c:f>
              <c:numCache>
                <c:formatCode>0</c:formatCode>
                <c:ptCount val="5"/>
                <c:pt idx="0">
                  <c:v>11.2356</c:v>
                </c:pt>
                <c:pt idx="1">
                  <c:v>11.2356</c:v>
                </c:pt>
                <c:pt idx="2">
                  <c:v>11.2356</c:v>
                </c:pt>
                <c:pt idx="3">
                  <c:v>11.2356</c:v>
                </c:pt>
                <c:pt idx="4">
                  <c:v>11.2356</c:v>
                </c:pt>
              </c:numCache>
            </c:numRef>
          </c:val>
        </c:ser>
        <c:dLbls>
          <c:showLegendKey val="0"/>
          <c:showVal val="0"/>
          <c:showCatName val="0"/>
          <c:showSerName val="0"/>
          <c:showPercent val="0"/>
          <c:showBubbleSize val="0"/>
        </c:dLbls>
        <c:gapWidth val="150"/>
        <c:overlap val="100"/>
        <c:axId val="41600512"/>
        <c:axId val="41602432"/>
      </c:barChart>
      <c:catAx>
        <c:axId val="4160051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a:t>Food Growth %</a:t>
                </a:r>
              </a:p>
            </c:rich>
          </c:tx>
          <c:layout>
            <c:manualLayout>
              <c:xMode val="edge"/>
              <c:yMode val="edge"/>
              <c:x val="0.42399858671512197"/>
              <c:y val="0.85563998020387599"/>
            </c:manualLayout>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1602432"/>
        <c:crosses val="autoZero"/>
        <c:auto val="1"/>
        <c:lblAlgn val="ctr"/>
        <c:lblOffset val="100"/>
        <c:noMultiLvlLbl val="0"/>
      </c:catAx>
      <c:valAx>
        <c:axId val="41602432"/>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a:t>Mass [tons/mission]</a:t>
                </a:r>
              </a:p>
            </c:rich>
          </c:tx>
          <c:layout>
            <c:manualLayout>
              <c:xMode val="edge"/>
              <c:yMode val="edge"/>
              <c:x val="9.1881183121340602E-3"/>
              <c:y val="0.16507194802630701"/>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1600512"/>
        <c:crosses val="autoZero"/>
        <c:crossBetween val="between"/>
      </c:valAx>
      <c:spPr>
        <a:noFill/>
        <a:ln>
          <a:noFill/>
        </a:ln>
        <a:effectLst/>
      </c:spPr>
    </c:plotArea>
    <c:legend>
      <c:legendPos val="b"/>
      <c:layout>
        <c:manualLayout>
          <c:xMode val="edge"/>
          <c:yMode val="edge"/>
          <c:x val="3.4817030082778103E-2"/>
          <c:y val="0.92187445319335104"/>
          <c:w val="0.93592166363819895"/>
          <c:h val="7.812554680664919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smtClean="0"/>
              <a:t>Required Power for ECLSS</a:t>
            </a:r>
            <a:endParaRPr lang="en-US" dirty="0"/>
          </a:p>
        </c:rich>
      </c:tx>
      <c:layout>
        <c:manualLayout>
          <c:xMode val="edge"/>
          <c:yMode val="edge"/>
          <c:x val="0.32952059390787902"/>
          <c:y val="2.9618325657734601E-4"/>
        </c:manualLayout>
      </c:layout>
      <c:overlay val="0"/>
      <c:spPr>
        <a:noFill/>
        <a:ln>
          <a:noFill/>
        </a:ln>
        <a:effectLst/>
      </c:spPr>
    </c:title>
    <c:autoTitleDeleted val="0"/>
    <c:plotArea>
      <c:layout>
        <c:manualLayout>
          <c:layoutTarget val="inner"/>
          <c:xMode val="edge"/>
          <c:yMode val="edge"/>
          <c:x val="0.17478257207600101"/>
          <c:y val="0.129413608945218"/>
          <c:w val="0.79466185313894599"/>
          <c:h val="0.60804244984205802"/>
        </c:manualLayout>
      </c:layout>
      <c:barChart>
        <c:barDir val="col"/>
        <c:grouping val="stacked"/>
        <c:varyColors val="0"/>
        <c:ser>
          <c:idx val="0"/>
          <c:order val="0"/>
          <c:tx>
            <c:strRef>
              <c:f>Summary!$L$22</c:f>
              <c:strCache>
                <c:ptCount val="1"/>
                <c:pt idx="0">
                  <c:v>Lighting Power</c:v>
                </c:pt>
              </c:strCache>
            </c:strRef>
          </c:tx>
          <c:spPr>
            <a:solidFill>
              <a:srgbClr val="FFC000"/>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Summary!$M$22:$Q$22</c:f>
              <c:numCache>
                <c:formatCode>0</c:formatCode>
                <c:ptCount val="5"/>
                <c:pt idx="0">
                  <c:v>0</c:v>
                </c:pt>
                <c:pt idx="1">
                  <c:v>49.848208306045862</c:v>
                </c:pt>
                <c:pt idx="2">
                  <c:v>99.696416612091639</c:v>
                </c:pt>
                <c:pt idx="3">
                  <c:v>149.5446249181376</c:v>
                </c:pt>
                <c:pt idx="4">
                  <c:v>199.39283322418339</c:v>
                </c:pt>
              </c:numCache>
            </c:numRef>
          </c:val>
        </c:ser>
        <c:ser>
          <c:idx val="1"/>
          <c:order val="1"/>
          <c:tx>
            <c:strRef>
              <c:f>Summary!$L$23</c:f>
              <c:strCache>
                <c:ptCount val="1"/>
                <c:pt idx="0">
                  <c:v>Other Power</c:v>
                </c:pt>
              </c:strCache>
            </c:strRef>
          </c:tx>
          <c:spPr>
            <a:solidFill>
              <a:srgbClr val="0070C0"/>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Summary!$M$23:$Q$23</c:f>
              <c:numCache>
                <c:formatCode>0</c:formatCode>
                <c:ptCount val="5"/>
                <c:pt idx="0">
                  <c:v>22.90829760021813</c:v>
                </c:pt>
                <c:pt idx="1">
                  <c:v>22.306109504424501</c:v>
                </c:pt>
                <c:pt idx="2">
                  <c:v>21.70392140863088</c:v>
                </c:pt>
                <c:pt idx="3">
                  <c:v>21.10173331283724</c:v>
                </c:pt>
                <c:pt idx="4">
                  <c:v>20.499545217043611</c:v>
                </c:pt>
              </c:numCache>
            </c:numRef>
          </c:val>
        </c:ser>
        <c:dLbls>
          <c:showLegendKey val="0"/>
          <c:showVal val="0"/>
          <c:showCatName val="0"/>
          <c:showSerName val="0"/>
          <c:showPercent val="0"/>
          <c:showBubbleSize val="0"/>
        </c:dLbls>
        <c:gapWidth val="150"/>
        <c:overlap val="100"/>
        <c:axId val="106891136"/>
        <c:axId val="106893312"/>
      </c:barChart>
      <c:catAx>
        <c:axId val="10689113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a:t>Food Growth %</a:t>
                </a:r>
              </a:p>
            </c:rich>
          </c:tx>
          <c:layout>
            <c:manualLayout>
              <c:xMode val="edge"/>
              <c:yMode val="edge"/>
              <c:x val="0.43524495687208398"/>
              <c:y val="0.82174743463983702"/>
            </c:manualLayout>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06893312"/>
        <c:crosses val="autoZero"/>
        <c:auto val="1"/>
        <c:lblAlgn val="ctr"/>
        <c:lblOffset val="100"/>
        <c:noMultiLvlLbl val="0"/>
      </c:catAx>
      <c:valAx>
        <c:axId val="106893312"/>
        <c:scaling>
          <c:orientation val="minMax"/>
          <c:max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sz="1100"/>
                  <a:t>Average Power [kW]</a:t>
                </a:r>
              </a:p>
            </c:rich>
          </c:tx>
          <c:layout>
            <c:manualLayout>
              <c:xMode val="edge"/>
              <c:yMode val="edge"/>
              <c:x val="2.7777008597892798E-3"/>
              <c:y val="6.00693320550802E-2"/>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06891136"/>
        <c:crosses val="autoZero"/>
        <c:crossBetween val="between"/>
        <c:majorUnit val="50"/>
      </c:valAx>
      <c:spPr>
        <a:noFill/>
        <a:ln>
          <a:noFill/>
        </a:ln>
        <a:effectLst/>
      </c:spPr>
    </c:plotArea>
    <c:legend>
      <c:legendPos val="b"/>
      <c:layout>
        <c:manualLayout>
          <c:xMode val="edge"/>
          <c:yMode val="edge"/>
          <c:x val="0"/>
          <c:y val="0.92187445319335104"/>
          <c:w val="0.96723091780082204"/>
          <c:h val="7.812554680664919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r>
              <a:rPr lang="en-US" dirty="0"/>
              <a:t>Required </a:t>
            </a:r>
            <a:r>
              <a:rPr lang="en-US" dirty="0" smtClean="0"/>
              <a:t>Crew Time </a:t>
            </a:r>
            <a:r>
              <a:rPr lang="en-US" dirty="0"/>
              <a:t>for Food Process</a:t>
            </a:r>
          </a:p>
        </c:rich>
      </c:tx>
      <c:layout>
        <c:manualLayout>
          <c:xMode val="edge"/>
          <c:yMode val="edge"/>
          <c:x val="0.231791392453259"/>
          <c:y val="3.4514875756153397E-2"/>
        </c:manualLayout>
      </c:layout>
      <c:overlay val="0"/>
      <c:spPr>
        <a:noFill/>
        <a:ln>
          <a:noFill/>
        </a:ln>
        <a:effectLst/>
      </c:spPr>
    </c:title>
    <c:autoTitleDeleted val="0"/>
    <c:plotArea>
      <c:layout>
        <c:manualLayout>
          <c:layoutTarget val="inner"/>
          <c:xMode val="edge"/>
          <c:yMode val="edge"/>
          <c:x val="0.197730696595429"/>
          <c:y val="0.119583697871099"/>
          <c:w val="0.79939981248311998"/>
          <c:h val="0.65523549139690895"/>
        </c:manualLayout>
      </c:layout>
      <c:barChart>
        <c:barDir val="col"/>
        <c:grouping val="stacked"/>
        <c:varyColors val="0"/>
        <c:ser>
          <c:idx val="0"/>
          <c:order val="0"/>
          <c:tx>
            <c:strRef>
              <c:f>Summary!$L$25</c:f>
              <c:strCache>
                <c:ptCount val="1"/>
                <c:pt idx="0">
                  <c:v>Time for Food Growth</c:v>
                </c:pt>
              </c:strCache>
            </c:strRef>
          </c:tx>
          <c:spPr>
            <a:solidFill>
              <a:srgbClr val="00B050"/>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Summary!$M$25:$Q$25</c:f>
              <c:numCache>
                <c:formatCode>0.0</c:formatCode>
                <c:ptCount val="5"/>
                <c:pt idx="0">
                  <c:v>0</c:v>
                </c:pt>
                <c:pt idx="1">
                  <c:v>0.58102089041095895</c:v>
                </c:pt>
                <c:pt idx="2">
                  <c:v>1.1620417808219179</c:v>
                </c:pt>
                <c:pt idx="3">
                  <c:v>1.7430626712328761</c:v>
                </c:pt>
                <c:pt idx="4">
                  <c:v>2.3240835616438358</c:v>
                </c:pt>
              </c:numCache>
            </c:numRef>
          </c:val>
        </c:ser>
        <c:ser>
          <c:idx val="1"/>
          <c:order val="1"/>
          <c:tx>
            <c:strRef>
              <c:f>Summary!$L$26</c:f>
              <c:strCache>
                <c:ptCount val="1"/>
                <c:pt idx="0">
                  <c:v>Time for Cooking</c:v>
                </c:pt>
              </c:strCache>
            </c:strRef>
          </c:tx>
          <c:spPr>
            <a:solidFill>
              <a:schemeClr val="accent2">
                <a:lumMod val="60000"/>
                <a:lumOff val="40000"/>
              </a:schemeClr>
            </a:solidFill>
            <a:ln>
              <a:noFill/>
            </a:ln>
            <a:effectLst/>
          </c:spPr>
          <c:invertIfNegative val="0"/>
          <c:cat>
            <c:numRef>
              <c:f>Summary!$M$12:$Q$12</c:f>
              <c:numCache>
                <c:formatCode>0%</c:formatCode>
                <c:ptCount val="5"/>
                <c:pt idx="0">
                  <c:v>0</c:v>
                </c:pt>
                <c:pt idx="1">
                  <c:v>0.25</c:v>
                </c:pt>
                <c:pt idx="2">
                  <c:v>0.5</c:v>
                </c:pt>
                <c:pt idx="3">
                  <c:v>0.75</c:v>
                </c:pt>
                <c:pt idx="4">
                  <c:v>1</c:v>
                </c:pt>
              </c:numCache>
            </c:numRef>
          </c:cat>
          <c:val>
            <c:numRef>
              <c:f>Summary!$M$26:$Q$26</c:f>
              <c:numCache>
                <c:formatCode>0.0</c:formatCode>
                <c:ptCount val="5"/>
                <c:pt idx="0">
                  <c:v>0.17</c:v>
                </c:pt>
                <c:pt idx="1">
                  <c:v>0.33500000000000002</c:v>
                </c:pt>
                <c:pt idx="2">
                  <c:v>0.5</c:v>
                </c:pt>
                <c:pt idx="3">
                  <c:v>0.66500000000000004</c:v>
                </c:pt>
                <c:pt idx="4">
                  <c:v>0.83</c:v>
                </c:pt>
              </c:numCache>
            </c:numRef>
          </c:val>
        </c:ser>
        <c:dLbls>
          <c:showLegendKey val="0"/>
          <c:showVal val="0"/>
          <c:showCatName val="0"/>
          <c:showSerName val="0"/>
          <c:showPercent val="0"/>
          <c:showBubbleSize val="0"/>
        </c:dLbls>
        <c:gapWidth val="150"/>
        <c:overlap val="100"/>
        <c:axId val="106927232"/>
        <c:axId val="106929152"/>
      </c:barChart>
      <c:catAx>
        <c:axId val="10692723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a:t>Food Growth %</a:t>
                </a:r>
              </a:p>
            </c:rich>
          </c:tx>
          <c:layout>
            <c:manualLayout>
              <c:xMode val="edge"/>
              <c:yMode val="edge"/>
              <c:x val="0.43241140955790902"/>
              <c:y val="0.85775153105861801"/>
            </c:manualLayout>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06929152"/>
        <c:crosses val="autoZero"/>
        <c:auto val="1"/>
        <c:lblAlgn val="ctr"/>
        <c:lblOffset val="100"/>
        <c:noMultiLvlLbl val="0"/>
      </c:catAx>
      <c:valAx>
        <c:axId val="106929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r>
                  <a:rPr lang="en-US"/>
                  <a:t>Required Time [hr/day/CM]</a:t>
                </a:r>
              </a:p>
            </c:rich>
          </c:tx>
          <c:layout>
            <c:manualLayout>
              <c:xMode val="edge"/>
              <c:yMode val="edge"/>
              <c:x val="2.9421606733764101E-2"/>
              <c:y val="0.117475203837713"/>
            </c:manualLayout>
          </c:layout>
          <c:overlay val="0"/>
          <c:spPr>
            <a:noFill/>
            <a:ln>
              <a:noFill/>
            </a:ln>
            <a:effectLst/>
          </c:sp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06927232"/>
        <c:crosses val="autoZero"/>
        <c:crossBetween val="between"/>
      </c:valAx>
      <c:spPr>
        <a:noFill/>
        <a:ln>
          <a:noFill/>
        </a:ln>
        <a:effectLst/>
      </c:spPr>
    </c:plotArea>
    <c:legend>
      <c:legendPos val="b"/>
      <c:layout>
        <c:manualLayout>
          <c:xMode val="edge"/>
          <c:yMode val="edge"/>
          <c:x val="0"/>
          <c:y val="0.91066819772528396"/>
          <c:w val="1"/>
          <c:h val="8.933180227471569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858D9B-0316-4E93-874D-E89D492AE677}" type="datetimeFigureOut">
              <a:rPr lang="en-US" smtClean="0"/>
              <a:pPr/>
              <a:t>5/12/2015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0579B2-DC8B-406B-903D-44C238407EF3}" type="slidenum">
              <a:rPr lang="en-US" smtClean="0"/>
              <a:pPr/>
              <a:t>‹#›</a:t>
            </a:fld>
            <a:endParaRPr lang="en-US"/>
          </a:p>
        </p:txBody>
      </p:sp>
    </p:spTree>
    <p:extLst>
      <p:ext uri="{BB962C8B-B14F-4D97-AF65-F5344CB8AC3E}">
        <p14:creationId xmlns:p14="http://schemas.microsoft.com/office/powerpoint/2010/main" val="349385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a:t>
            </a:fld>
            <a:endParaRPr lang="en-US"/>
          </a:p>
        </p:txBody>
      </p:sp>
    </p:spTree>
    <p:extLst>
      <p:ext uri="{BB962C8B-B14F-4D97-AF65-F5344CB8AC3E}">
        <p14:creationId xmlns:p14="http://schemas.microsoft.com/office/powerpoint/2010/main" val="168551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10</a:t>
            </a:fld>
            <a:endParaRPr lang="en-US"/>
          </a:p>
        </p:txBody>
      </p:sp>
    </p:spTree>
    <p:extLst>
      <p:ext uri="{BB962C8B-B14F-4D97-AF65-F5344CB8AC3E}">
        <p14:creationId xmlns:p14="http://schemas.microsoft.com/office/powerpoint/2010/main" val="2406663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11</a:t>
            </a:fld>
            <a:endParaRPr lang="en-US"/>
          </a:p>
        </p:txBody>
      </p:sp>
    </p:spTree>
    <p:extLst>
      <p:ext uri="{BB962C8B-B14F-4D97-AF65-F5344CB8AC3E}">
        <p14:creationId xmlns:p14="http://schemas.microsoft.com/office/powerpoint/2010/main" val="134203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12</a:t>
            </a:fld>
            <a:endParaRPr lang="en-US"/>
          </a:p>
        </p:txBody>
      </p:sp>
    </p:spTree>
    <p:extLst>
      <p:ext uri="{BB962C8B-B14F-4D97-AF65-F5344CB8AC3E}">
        <p14:creationId xmlns:p14="http://schemas.microsoft.com/office/powerpoint/2010/main" val="2604015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13</a:t>
            </a:fld>
            <a:endParaRPr lang="en-US"/>
          </a:p>
        </p:txBody>
      </p:sp>
    </p:spTree>
    <p:extLst>
      <p:ext uri="{BB962C8B-B14F-4D97-AF65-F5344CB8AC3E}">
        <p14:creationId xmlns:p14="http://schemas.microsoft.com/office/powerpoint/2010/main" val="1664104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14</a:t>
            </a:fld>
            <a:endParaRPr lang="en-US"/>
          </a:p>
        </p:txBody>
      </p:sp>
    </p:spTree>
    <p:extLst>
      <p:ext uri="{BB962C8B-B14F-4D97-AF65-F5344CB8AC3E}">
        <p14:creationId xmlns:p14="http://schemas.microsoft.com/office/powerpoint/2010/main" val="204581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effectLst/>
                <a:latin typeface="+mn-lt"/>
                <a:ea typeface="+mn-ea"/>
                <a:cs typeface="+mn-cs"/>
              </a:rPr>
              <a:t>Originally created a complete multi-level OPD of the system and how the different sub-systems interacted, then converted to top-level diagram for easier readability.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This was the basis of coding the various modules in </a:t>
            </a:r>
            <a:r>
              <a:rPr lang="en-US" sz="1200" b="0" i="0" u="none" strike="noStrike" kern="1200" dirty="0" err="1" smtClean="0">
                <a:solidFill>
                  <a:schemeClr val="tx1"/>
                </a:solidFill>
                <a:effectLst/>
                <a:latin typeface="+mn-lt"/>
                <a:ea typeface="+mn-ea"/>
                <a:cs typeface="+mn-cs"/>
              </a:rPr>
              <a:t>Matlab</a:t>
            </a:r>
            <a:r>
              <a:rPr lang="en-US" sz="1200" b="0" i="0" u="none" strike="noStrike" kern="1200" dirty="0" smtClean="0">
                <a:solidFill>
                  <a:schemeClr val="tx1"/>
                </a:solidFill>
                <a:effectLst/>
                <a:latin typeface="+mn-lt"/>
                <a:ea typeface="+mn-ea"/>
                <a:cs typeface="+mn-cs"/>
              </a:rPr>
              <a:t>, with the functional modules mapped consistently to the Mars Campaign formal sub-systems.</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15</a:t>
            </a:fld>
            <a:endParaRPr lang="en-US"/>
          </a:p>
        </p:txBody>
      </p:sp>
    </p:spTree>
    <p:extLst>
      <p:ext uri="{BB962C8B-B14F-4D97-AF65-F5344CB8AC3E}">
        <p14:creationId xmlns:p14="http://schemas.microsoft.com/office/powerpoint/2010/main" val="49691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Verification was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done through multiple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single variable model runs, verifying that the output matches the expectation of the effect of that variable.  This was repeated for each input variable</a:t>
            </a:r>
            <a:r>
              <a:rPr lang="en-US" sz="1200" b="0" i="0" u="none" strike="noStrike" kern="1200" baseline="0" dirty="0" smtClean="0">
                <a:solidFill>
                  <a:schemeClr val="tx1"/>
                </a:solidFill>
                <a:effectLst/>
                <a:latin typeface="+mn-lt"/>
                <a:ea typeface="+mn-ea"/>
                <a:cs typeface="+mn-cs"/>
              </a:rPr>
              <a:t> with the others fixed at the baseline values.</a:t>
            </a:r>
          </a:p>
          <a:p>
            <a:pPr rtl="0"/>
            <a:r>
              <a:rPr lang="en-US" sz="1200" b="0" i="0" u="none" strike="noStrike" kern="1200" baseline="0" dirty="0" smtClean="0">
                <a:solidFill>
                  <a:schemeClr val="tx1"/>
                </a:solidFill>
                <a:effectLst/>
                <a:latin typeface="+mn-lt"/>
                <a:ea typeface="+mn-ea"/>
                <a:cs typeface="+mn-cs"/>
              </a:rPr>
              <a:t>Further Verification was performed by enumerating two input variables who's effects were expected to interact, and insuring that the model demonstrated the correct behavior.</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Validation was done through comparison to NASA DRA5.  Since the Level -1 Architecture was quite disparate (</a:t>
            </a:r>
            <a:r>
              <a:rPr lang="en-US" sz="1200" b="0" i="0" u="none" strike="noStrike" kern="1200" dirty="0" err="1" smtClean="0">
                <a:solidFill>
                  <a:schemeClr val="tx1"/>
                </a:solidFill>
                <a:effectLst/>
                <a:latin typeface="+mn-lt"/>
                <a:ea typeface="+mn-ea"/>
                <a:cs typeface="+mn-cs"/>
              </a:rPr>
              <a:t>ie</a:t>
            </a:r>
            <a:r>
              <a:rPr lang="en-US" sz="1200" b="0" i="0" u="none" strike="noStrike" kern="1200" dirty="0" smtClean="0">
                <a:solidFill>
                  <a:schemeClr val="tx1"/>
                </a:solidFill>
                <a:effectLst/>
                <a:latin typeface="+mn-lt"/>
                <a:ea typeface="+mn-ea"/>
                <a:cs typeface="+mn-cs"/>
              </a:rPr>
              <a:t>. DRA5 evaluated single stay mission architectures and Mars 2040 evaluated permanently occupied campaign architectures) some variables were locked down to evaluate the code on a module-by-module basis.</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16</a:t>
            </a:fld>
            <a:endParaRPr lang="en-US"/>
          </a:p>
        </p:txBody>
      </p:sp>
    </p:spTree>
    <p:extLst>
      <p:ext uri="{BB962C8B-B14F-4D97-AF65-F5344CB8AC3E}">
        <p14:creationId xmlns:p14="http://schemas.microsoft.com/office/powerpoint/2010/main" val="1827188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a:r>
              <a:rPr lang="en-US" sz="1200" b="0" i="0" u="none" strike="noStrike" kern="1200" dirty="0" smtClean="0">
                <a:solidFill>
                  <a:schemeClr val="tx1"/>
                </a:solidFill>
                <a:effectLst/>
                <a:latin typeface="+mn-lt"/>
                <a:ea typeface="+mn-ea"/>
                <a:cs typeface="+mn-cs"/>
              </a:rPr>
              <a:t>Lunar ISRU significantly increases the emplaced infrastructure mass, but reduces the resupply mass in low earth orbit (IMLEO.)</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Notice the Lunar ISRU also reduces the variability in IMLEO, especially full Lunar IMLEO (LH2 and LOX.) </a:t>
            </a:r>
          </a:p>
          <a:p>
            <a:r>
              <a:rPr lang="en-US" sz="1200" b="0" i="0" u="none" strike="noStrike" kern="1200" dirty="0" smtClean="0">
                <a:solidFill>
                  <a:schemeClr val="tx1"/>
                </a:solidFill>
                <a:effectLst/>
                <a:latin typeface="+mn-lt"/>
                <a:ea typeface="+mn-ea"/>
                <a:cs typeface="+mn-cs"/>
              </a:rPr>
              <a:t>However, compare the benefits of the</a:t>
            </a:r>
            <a:r>
              <a:rPr lang="en-US" sz="1200" b="0" i="0" u="none" strike="noStrike" kern="1200" baseline="0" dirty="0" smtClean="0">
                <a:solidFill>
                  <a:schemeClr val="tx1"/>
                </a:solidFill>
                <a:effectLst/>
                <a:latin typeface="+mn-lt"/>
                <a:ea typeface="+mn-ea"/>
                <a:cs typeface="+mn-cs"/>
              </a:rPr>
              <a:t> best IMLEO architectures, with the only difference being Lunar O2 (only) or Full Lunar Propellant.  Consider Architecture Numbers 8629 and 7188 (details below),  Full Lunar ISRU costs 1.45 times the infrastructure mass, while only reducing the IMLEO by 16%.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Additionally there is a large benefit of having Lunar O2 production Arch 7908 is the same as the previous with full Earth Propellant, and it comes in at 68.4 </a:t>
            </a:r>
            <a:r>
              <a:rPr lang="en-US" sz="1200" b="0" i="0" u="none" strike="noStrike" kern="1200" baseline="0" dirty="0" err="1" smtClean="0">
                <a:solidFill>
                  <a:schemeClr val="tx1"/>
                </a:solidFill>
                <a:effectLst/>
                <a:latin typeface="+mn-lt"/>
                <a:ea typeface="+mn-ea"/>
                <a:cs typeface="+mn-cs"/>
              </a:rPr>
              <a:t>mt</a:t>
            </a:r>
            <a:r>
              <a:rPr lang="en-US" sz="1200" b="0" i="0" u="none" strike="noStrike" kern="1200" baseline="0" dirty="0" smtClean="0">
                <a:solidFill>
                  <a:schemeClr val="tx1"/>
                </a:solidFill>
                <a:effectLst/>
                <a:latin typeface="+mn-lt"/>
                <a:ea typeface="+mn-ea"/>
                <a:cs typeface="+mn-cs"/>
              </a:rPr>
              <a:t> resupply IMLEO (up 83%) and 45.0 </a:t>
            </a:r>
            <a:r>
              <a:rPr lang="en-US" sz="1200" b="0" i="0" u="none" strike="noStrike" kern="1200" baseline="0" dirty="0" err="1" smtClean="0">
                <a:solidFill>
                  <a:schemeClr val="tx1"/>
                </a:solidFill>
                <a:effectLst/>
                <a:latin typeface="+mn-lt"/>
                <a:ea typeface="+mn-ea"/>
                <a:cs typeface="+mn-cs"/>
              </a:rPr>
              <a:t>mt</a:t>
            </a:r>
            <a:r>
              <a:rPr lang="en-US" sz="1200" b="0" i="0" u="none" strike="noStrike" kern="1200" baseline="0" dirty="0" smtClean="0">
                <a:solidFill>
                  <a:schemeClr val="tx1"/>
                </a:solidFill>
                <a:effectLst/>
                <a:latin typeface="+mn-lt"/>
                <a:ea typeface="+mn-ea"/>
                <a:cs typeface="+mn-cs"/>
              </a:rPr>
              <a:t> Infrastructure mass (down only about 12%).</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Note that this 3-step curve is only valid when not using NTR, which has no need for O2, it shows no difference between Earth Propellant and Lunar O2 only (see the overlapping circles and plusses in this graph.) </a:t>
            </a:r>
            <a:endParaRPr lang="en-US" dirty="0" smtClean="0"/>
          </a:p>
          <a:p>
            <a:endParaRPr lang="en-US" dirty="0" smtClean="0"/>
          </a:p>
          <a:p>
            <a:endParaRPr lang="en-US" dirty="0" smtClean="0"/>
          </a:p>
          <a:p>
            <a:r>
              <a:rPr lang="en-US" dirty="0" smtClean="0"/>
              <a:t>Other (shared)</a:t>
            </a:r>
            <a:r>
              <a:rPr lang="en-US" baseline="0" dirty="0" smtClean="0"/>
              <a:t> Architectural Options for these points:</a:t>
            </a:r>
            <a:endParaRPr lang="en-US" dirty="0" smtClean="0"/>
          </a:p>
          <a:p>
            <a:r>
              <a:rPr lang="en-US" dirty="0" smtClean="0"/>
              <a:t>Propulsion Type:</a:t>
            </a:r>
          </a:p>
          <a:p>
            <a:r>
              <a:rPr lang="en-US" dirty="0" smtClean="0"/>
              <a:t>    LH2</a:t>
            </a:r>
          </a:p>
          <a:p>
            <a:r>
              <a:rPr lang="en-US" dirty="0" smtClean="0"/>
              <a:t>Staging point:</a:t>
            </a:r>
          </a:p>
          <a:p>
            <a:r>
              <a:rPr lang="en-US" dirty="0" smtClean="0"/>
              <a:t>Low Earth Orbit</a:t>
            </a:r>
          </a:p>
          <a:p>
            <a:r>
              <a:rPr lang="en-US" dirty="0" smtClean="0"/>
              <a:t>RetO2---</a:t>
            </a:r>
            <a:r>
              <a:rPr lang="en-US" dirty="0" err="1" smtClean="0"/>
              <a:t>RetFuel</a:t>
            </a:r>
            <a:endParaRPr lang="en-US" dirty="0" smtClean="0"/>
          </a:p>
          <a:p>
            <a:r>
              <a:rPr lang="en-US" dirty="0" smtClean="0"/>
              <a:t>MARS----MARS</a:t>
            </a:r>
          </a:p>
          <a:p>
            <a:r>
              <a:rPr lang="en-US" dirty="0" smtClean="0"/>
              <a:t>Transit Crew</a:t>
            </a:r>
          </a:p>
          <a:p>
            <a:r>
              <a:rPr lang="en-US" dirty="0" smtClean="0"/>
              <a:t>     4</a:t>
            </a:r>
          </a:p>
          <a:p>
            <a:r>
              <a:rPr lang="en-US" dirty="0" smtClean="0"/>
              <a:t>Surface Crew</a:t>
            </a:r>
          </a:p>
          <a:p>
            <a:r>
              <a:rPr lang="en-US" dirty="0" smtClean="0"/>
              <a:t>    24</a:t>
            </a:r>
          </a:p>
          <a:p>
            <a:r>
              <a:rPr lang="en-US" dirty="0" smtClean="0"/>
              <a:t>Site</a:t>
            </a:r>
          </a:p>
          <a:p>
            <a:r>
              <a:rPr lang="en-US" dirty="0" smtClean="0"/>
              <a:t>    PLANUS_BOREUM</a:t>
            </a:r>
          </a:p>
          <a:p>
            <a:r>
              <a:rPr lang="en-US" dirty="0" smtClean="0"/>
              <a:t>Orbit Capture</a:t>
            </a:r>
          </a:p>
          <a:p>
            <a:r>
              <a:rPr lang="en-US" dirty="0" err="1" smtClean="0"/>
              <a:t>Aerocapture</a:t>
            </a:r>
            <a:endParaRPr lang="en-US" dirty="0" smtClean="0"/>
          </a:p>
          <a:p>
            <a:r>
              <a:rPr lang="en-US" dirty="0" smtClean="0"/>
              <a:t>Surface Power</a:t>
            </a:r>
          </a:p>
          <a:p>
            <a:r>
              <a:rPr lang="en-US" dirty="0" smtClean="0"/>
              <a:t>    SOLAR</a:t>
            </a:r>
          </a:p>
          <a:p>
            <a:r>
              <a:rPr lang="en-US" dirty="0" smtClean="0"/>
              <a:t>% food grown on Mars</a:t>
            </a:r>
          </a:p>
          <a:p>
            <a:r>
              <a:rPr lang="en-US" dirty="0" smtClean="0"/>
              <a:t>   100</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17</a:t>
            </a:fld>
            <a:endParaRPr lang="en-US"/>
          </a:p>
        </p:txBody>
      </p:sp>
    </p:spTree>
    <p:extLst>
      <p:ext uri="{BB962C8B-B14F-4D97-AF65-F5344CB8AC3E}">
        <p14:creationId xmlns:p14="http://schemas.microsoft.com/office/powerpoint/2010/main" val="125443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nominal assumptions take the generally agreed average capabilities of these engines, NTR with an </a:t>
            </a:r>
            <a:r>
              <a:rPr lang="en-US" baseline="0" dirty="0" err="1" smtClean="0"/>
              <a:t>Isp</a:t>
            </a:r>
            <a:r>
              <a:rPr lang="en-US" baseline="0" dirty="0" smtClean="0"/>
              <a:t> of 850, </a:t>
            </a:r>
            <a:r>
              <a:rPr lang="en-US" baseline="0" dirty="0" err="1" smtClean="0"/>
              <a:t>eventhough</a:t>
            </a:r>
            <a:r>
              <a:rPr lang="en-US" baseline="0" dirty="0" smtClean="0"/>
              <a:t> upwards of 1500 has been theorized, and LH2 engines use a pretty </a:t>
            </a:r>
            <a:r>
              <a:rPr lang="en-US" baseline="0" dirty="0" err="1" smtClean="0"/>
              <a:t>averane</a:t>
            </a:r>
            <a:r>
              <a:rPr lang="en-US" baseline="0" dirty="0" smtClean="0"/>
              <a:t> </a:t>
            </a:r>
            <a:r>
              <a:rPr lang="en-US" baseline="0" dirty="0" err="1" smtClean="0"/>
              <a:t>Isp</a:t>
            </a:r>
            <a:r>
              <a:rPr lang="en-US" baseline="0" dirty="0" smtClean="0"/>
              <a:t> of 448, close to the Space Shuttle Main Engines, and an average 0.17  Inert Mass Ratio, even though lower has been demonstrated.</a:t>
            </a:r>
            <a:endParaRPr lang="en-US" dirty="0" smtClean="0"/>
          </a:p>
          <a:p>
            <a:endParaRPr lang="en-US" dirty="0" smtClean="0"/>
          </a:p>
          <a:p>
            <a:endParaRPr lang="en-US" dirty="0" smtClean="0"/>
          </a:p>
          <a:p>
            <a:r>
              <a:rPr lang="en-US" dirty="0" smtClean="0"/>
              <a:t>Improved</a:t>
            </a:r>
            <a:r>
              <a:rPr lang="en-US" baseline="0" dirty="0" smtClean="0"/>
              <a:t> Chemical assumes an inert mass ratio of .1 instead of .17, and Improved NTR assumes an improved </a:t>
            </a:r>
            <a:r>
              <a:rPr lang="en-US" baseline="0" dirty="0" err="1" smtClean="0"/>
              <a:t>Isp</a:t>
            </a:r>
            <a:r>
              <a:rPr lang="en-US" baseline="0" dirty="0" smtClean="0"/>
              <a:t> of 1500 instead of 850.</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18</a:t>
            </a:fld>
            <a:endParaRPr lang="en-US"/>
          </a:p>
        </p:txBody>
      </p:sp>
    </p:spTree>
    <p:extLst>
      <p:ext uri="{BB962C8B-B14F-4D97-AF65-F5344CB8AC3E}">
        <p14:creationId xmlns:p14="http://schemas.microsoft.com/office/powerpoint/2010/main" val="2142914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baseline="0" dirty="0" smtClean="0"/>
              <a:t>#Adrien</a:t>
            </a:r>
          </a:p>
          <a:p>
            <a:endParaRPr lang="en-US" baseline="0" dirty="0" smtClean="0"/>
          </a:p>
          <a:p>
            <a:r>
              <a:rPr lang="en-US" baseline="0" dirty="0" smtClean="0"/>
              <a:t>1337 is at </a:t>
            </a:r>
            <a:r>
              <a:rPr lang="en-US" baseline="0" dirty="0" err="1" smtClean="0"/>
              <a:t>Gusev</a:t>
            </a:r>
            <a:r>
              <a:rPr lang="en-US" baseline="0" dirty="0" smtClean="0"/>
              <a:t> Crater with Nuclear Power,  50% food grown, 1440 at </a:t>
            </a:r>
            <a:r>
              <a:rPr lang="en-US" baseline="0" dirty="0" err="1" smtClean="0"/>
              <a:t>Amazonis</a:t>
            </a:r>
            <a:r>
              <a:rPr lang="en-US" baseline="0" dirty="0" smtClean="0"/>
              <a:t> with Solar Power, 25% </a:t>
            </a:r>
            <a:r>
              <a:rPr lang="en-US" baseline="0" smtClean="0"/>
              <a:t>food grown</a:t>
            </a:r>
            <a:endParaRPr lang="en-US" baseline="0" dirty="0" smtClean="0"/>
          </a:p>
          <a:p>
            <a:endParaRPr lang="en-US" baseline="0" dirty="0" smtClean="0"/>
          </a:p>
          <a:p>
            <a:endParaRPr lang="en-US" baseline="0" dirty="0" smtClean="0"/>
          </a:p>
          <a:p>
            <a:r>
              <a:rPr lang="en-US" baseline="0" dirty="0" smtClean="0"/>
              <a:t>Architectures 1337 and 1440 are of particular interest since they balance Science Time and IMLEO.  Furthermore, with 50 and 25% of food grown on Mars (respectively,) these architectures would go a long way to prove that it can be done, and set the stage for more permanent colonization in the future.  </a:t>
            </a:r>
          </a:p>
          <a:p>
            <a:endParaRPr lang="en-US" baseline="0" dirty="0" smtClean="0"/>
          </a:p>
          <a:p>
            <a:r>
              <a:rPr lang="en-US" baseline="0" dirty="0" smtClean="0"/>
              <a:t>The 1337- like Architecture 1338 has 100% food grown, but this minimizes the time available for Science, since the crew members would spend a very large portion of their efforts as farmers (but at least farmers on Mars!)</a:t>
            </a:r>
            <a:endParaRPr lang="en-US" dirty="0" smtClean="0"/>
          </a:p>
          <a:p>
            <a:endParaRPr lang="en-US" dirty="0" smtClean="0"/>
          </a:p>
          <a:p>
            <a:r>
              <a:rPr lang="en-US" dirty="0" smtClean="0"/>
              <a:t>Morph{1337}</a:t>
            </a:r>
          </a:p>
          <a:p>
            <a:r>
              <a:rPr lang="en-US" dirty="0" smtClean="0"/>
              <a:t>Propulsion Type:</a:t>
            </a:r>
          </a:p>
          <a:p>
            <a:r>
              <a:rPr lang="en-US" dirty="0" smtClean="0"/>
              <a:t>    LH2</a:t>
            </a:r>
          </a:p>
          <a:p>
            <a:r>
              <a:rPr lang="en-US" dirty="0" smtClean="0"/>
              <a:t>Staging point:</a:t>
            </a:r>
          </a:p>
          <a:p>
            <a:r>
              <a:rPr lang="en-US" dirty="0" smtClean="0"/>
              <a:t>Low Earth Orbit</a:t>
            </a:r>
          </a:p>
          <a:p>
            <a:r>
              <a:rPr lang="en-US" dirty="0" smtClean="0"/>
              <a:t>TranO2--</a:t>
            </a:r>
            <a:r>
              <a:rPr lang="en-US" dirty="0" err="1" smtClean="0"/>
              <a:t>TranFuel</a:t>
            </a:r>
            <a:endParaRPr lang="en-US" dirty="0" smtClean="0"/>
          </a:p>
          <a:p>
            <a:r>
              <a:rPr lang="en-US" dirty="0" smtClean="0"/>
              <a:t>LUNAR----EARTH</a:t>
            </a:r>
          </a:p>
          <a:p>
            <a:r>
              <a:rPr lang="en-US" dirty="0" smtClean="0"/>
              <a:t>RetO2---</a:t>
            </a:r>
            <a:r>
              <a:rPr lang="en-US" dirty="0" err="1" smtClean="0"/>
              <a:t>RetFuel</a:t>
            </a:r>
            <a:endParaRPr lang="en-US" dirty="0" smtClean="0"/>
          </a:p>
          <a:p>
            <a:r>
              <a:rPr lang="en-US" dirty="0" smtClean="0"/>
              <a:t>MARS----MARS</a:t>
            </a:r>
          </a:p>
          <a:p>
            <a:r>
              <a:rPr lang="en-US" dirty="0" smtClean="0"/>
              <a:t>Transit Crew</a:t>
            </a:r>
          </a:p>
          <a:p>
            <a:r>
              <a:rPr lang="en-US" dirty="0" smtClean="0"/>
              <a:t>     4</a:t>
            </a:r>
          </a:p>
          <a:p>
            <a:r>
              <a:rPr lang="en-US" dirty="0" smtClean="0"/>
              <a:t>Surface Crew</a:t>
            </a:r>
          </a:p>
          <a:p>
            <a:r>
              <a:rPr lang="en-US" dirty="0" smtClean="0"/>
              <a:t>    24</a:t>
            </a:r>
          </a:p>
          <a:p>
            <a:r>
              <a:rPr lang="en-US" dirty="0" smtClean="0"/>
              <a:t>Site</a:t>
            </a:r>
          </a:p>
          <a:p>
            <a:r>
              <a:rPr lang="en-US" dirty="0" smtClean="0"/>
              <a:t>    GUSEV</a:t>
            </a:r>
          </a:p>
          <a:p>
            <a:r>
              <a:rPr lang="en-US" dirty="0" smtClean="0"/>
              <a:t>Orbit Capture</a:t>
            </a:r>
          </a:p>
          <a:p>
            <a:r>
              <a:rPr lang="en-US" dirty="0" err="1" smtClean="0"/>
              <a:t>Aerocapture</a:t>
            </a:r>
            <a:endParaRPr lang="en-US" dirty="0" smtClean="0"/>
          </a:p>
          <a:p>
            <a:r>
              <a:rPr lang="en-US" dirty="0" smtClean="0"/>
              <a:t>Surface Power</a:t>
            </a:r>
          </a:p>
          <a:p>
            <a:r>
              <a:rPr lang="en-US" dirty="0" smtClean="0"/>
              <a:t>    NUCLEAR</a:t>
            </a:r>
          </a:p>
          <a:p>
            <a:r>
              <a:rPr lang="en-US" dirty="0" smtClean="0"/>
              <a:t>% food grown on Mars</a:t>
            </a:r>
          </a:p>
          <a:p>
            <a:r>
              <a:rPr lang="en-US" dirty="0" smtClean="0"/>
              <a:t>    50</a:t>
            </a:r>
          </a:p>
          <a:p>
            <a:endParaRPr lang="en-US" dirty="0" smtClean="0"/>
          </a:p>
          <a:p>
            <a:r>
              <a:rPr lang="en-US" dirty="0" smtClean="0"/>
              <a:t>Morph{1440}</a:t>
            </a:r>
          </a:p>
          <a:p>
            <a:r>
              <a:rPr lang="en-US" dirty="0" smtClean="0"/>
              <a:t>Propulsion Type:</a:t>
            </a:r>
          </a:p>
          <a:p>
            <a:r>
              <a:rPr lang="en-US" dirty="0" smtClean="0"/>
              <a:t>    LH2</a:t>
            </a:r>
          </a:p>
          <a:p>
            <a:r>
              <a:rPr lang="en-US" dirty="0" smtClean="0"/>
              <a:t>Staging point:</a:t>
            </a:r>
          </a:p>
          <a:p>
            <a:r>
              <a:rPr lang="en-US" dirty="0" smtClean="0"/>
              <a:t>Low Earth Orbit</a:t>
            </a:r>
          </a:p>
          <a:p>
            <a:r>
              <a:rPr lang="en-US" dirty="0" smtClean="0"/>
              <a:t>TranO2--</a:t>
            </a:r>
            <a:r>
              <a:rPr lang="en-US" dirty="0" err="1" smtClean="0"/>
              <a:t>TranFuel</a:t>
            </a:r>
            <a:endParaRPr lang="en-US" dirty="0" smtClean="0"/>
          </a:p>
          <a:p>
            <a:r>
              <a:rPr lang="en-US" dirty="0" smtClean="0"/>
              <a:t>LUNAR----EARTH</a:t>
            </a:r>
          </a:p>
          <a:p>
            <a:r>
              <a:rPr lang="en-US" dirty="0" smtClean="0"/>
              <a:t>RetO2---</a:t>
            </a:r>
            <a:r>
              <a:rPr lang="en-US" dirty="0" err="1" smtClean="0"/>
              <a:t>RetFuel</a:t>
            </a:r>
            <a:endParaRPr lang="en-US" dirty="0" smtClean="0"/>
          </a:p>
          <a:p>
            <a:r>
              <a:rPr lang="en-US" dirty="0" smtClean="0"/>
              <a:t>MARS----MARS</a:t>
            </a:r>
          </a:p>
          <a:p>
            <a:r>
              <a:rPr lang="en-US" dirty="0" smtClean="0"/>
              <a:t>Transit Crew</a:t>
            </a:r>
          </a:p>
          <a:p>
            <a:r>
              <a:rPr lang="en-US" dirty="0" smtClean="0"/>
              <a:t>     4</a:t>
            </a:r>
          </a:p>
          <a:p>
            <a:r>
              <a:rPr lang="en-US" dirty="0" smtClean="0"/>
              <a:t>Surface Crew</a:t>
            </a:r>
          </a:p>
          <a:p>
            <a:r>
              <a:rPr lang="en-US" dirty="0" smtClean="0"/>
              <a:t>    24</a:t>
            </a:r>
          </a:p>
          <a:p>
            <a:r>
              <a:rPr lang="en-US" dirty="0" smtClean="0"/>
              <a:t>Site</a:t>
            </a:r>
          </a:p>
          <a:p>
            <a:r>
              <a:rPr lang="en-US" dirty="0" smtClean="0"/>
              <a:t>    AMAZONIS</a:t>
            </a:r>
          </a:p>
          <a:p>
            <a:r>
              <a:rPr lang="en-US" dirty="0" smtClean="0"/>
              <a:t>Orbit Capture</a:t>
            </a:r>
          </a:p>
          <a:p>
            <a:r>
              <a:rPr lang="en-US" dirty="0" err="1" smtClean="0"/>
              <a:t>Aerocapture</a:t>
            </a:r>
            <a:endParaRPr lang="en-US" dirty="0" smtClean="0"/>
          </a:p>
          <a:p>
            <a:r>
              <a:rPr lang="en-US" dirty="0" smtClean="0"/>
              <a:t>Surface Power</a:t>
            </a:r>
          </a:p>
          <a:p>
            <a:r>
              <a:rPr lang="en-US" dirty="0" smtClean="0"/>
              <a:t>    SOLAR</a:t>
            </a:r>
          </a:p>
          <a:p>
            <a:r>
              <a:rPr lang="en-US" dirty="0" smtClean="0"/>
              <a:t>% food grown on Mars</a:t>
            </a:r>
          </a:p>
          <a:p>
            <a:r>
              <a:rPr lang="en-US" dirty="0" smtClean="0"/>
              <a:t>    25</a:t>
            </a:r>
          </a:p>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19</a:t>
            </a:fld>
            <a:endParaRPr lang="en-US"/>
          </a:p>
        </p:txBody>
      </p:sp>
    </p:spTree>
    <p:extLst>
      <p:ext uri="{BB962C8B-B14F-4D97-AF65-F5344CB8AC3E}">
        <p14:creationId xmlns:p14="http://schemas.microsoft.com/office/powerpoint/2010/main" val="386600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Mars 2040 mission statement is to permanently establish the presence of human beings on Mars by safely and stably supporting the lives of astronauts using sustainable, economical system campaign architecture</a:t>
            </a:r>
            <a:r>
              <a:rPr lang="en-US" baseline="0" dirty="0" smtClean="0"/>
              <a:t>. A permanent presence was agreed to be a steady state habitat with 20 people living there. In order to achieve a permanent presence there are multiple phases of the project that must be considered. The Mars 2040 team agreed upon a main objective of looking at the steady state analysis. For our study we make the assumption that all of the required habitation, rovers, equipment, </a:t>
            </a:r>
            <a:r>
              <a:rPr lang="en-US" baseline="0" dirty="0" err="1" smtClean="0"/>
              <a:t>etc</a:t>
            </a:r>
            <a:r>
              <a:rPr lang="en-US" baseline="0" dirty="0" smtClean="0"/>
              <a:t> has already been to Mars and if fully functional.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listed a couple facts about Mars that make it difficult to achieve sustained life on Mars. I would like to point out that the atmosphere on Mars is 96% carbon dioxide which means that an astronaut cannot leave the habitat or pressurized vehicle without an EVA suit. This is also constrains the habitat and rovers. These systems must be completely sealed and must generate oxygen to keep the astronauts alive. In addition to the amount of carbon dioxide in the atmosphere, the density of the Mars atmosphere is 100 times less dense. This will require additional shielding for the habitat and rovers to protect the astronauts from radiation. An additional constraint on our analysis is the fact that it takes 6-9 months just to travel to Mars. This is the travel time during our window of opportunity to get to Mars, which is around every 26 months. This is a key factor when trying to decide whether you are going to supply your food from Earth or grow food on Mars. Finally, Mars is considered the red planet because the surface is covered by Rust or iron(III) oxide. This will make it difficult to grow crops on Mars and will require us to bring our own soil or grow everything using hydroponics technology. </a:t>
            </a:r>
            <a:endParaRPr lang="en-US" dirty="0" smtClean="0"/>
          </a:p>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2</a:t>
            </a:fld>
            <a:endParaRPr lang="en-US"/>
          </a:p>
        </p:txBody>
      </p:sp>
    </p:spTree>
    <p:extLst>
      <p:ext uri="{BB962C8B-B14F-4D97-AF65-F5344CB8AC3E}">
        <p14:creationId xmlns:p14="http://schemas.microsoft.com/office/powerpoint/2010/main" val="155526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#Adrien</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20</a:t>
            </a:fld>
            <a:endParaRPr lang="en-US"/>
          </a:p>
        </p:txBody>
      </p:sp>
    </p:spTree>
    <p:extLst>
      <p:ext uri="{BB962C8B-B14F-4D97-AF65-F5344CB8AC3E}">
        <p14:creationId xmlns:p14="http://schemas.microsoft.com/office/powerpoint/2010/main" val="115203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21</a:t>
            </a:fld>
            <a:endParaRPr lang="en-US"/>
          </a:p>
        </p:txBody>
      </p:sp>
    </p:spTree>
    <p:extLst>
      <p:ext uri="{BB962C8B-B14F-4D97-AF65-F5344CB8AC3E}">
        <p14:creationId xmlns:p14="http://schemas.microsoft.com/office/powerpoint/2010/main" val="2901229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23</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24</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25</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26</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27</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28</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29</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30</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couple of terms that you will see throughout our presentation. </a:t>
            </a:r>
          </a:p>
          <a:p>
            <a:r>
              <a:rPr lang="en-US" dirty="0" smtClean="0"/>
              <a:t>IMLEO</a:t>
            </a:r>
            <a:r>
              <a:rPr lang="en-US" baseline="0" dirty="0" smtClean="0"/>
              <a:t> is the initial mass in low earth orbit. This is used to explain the amount of mass that is required to complete the mission. This value is usually directly correlated with the cost of a mission.</a:t>
            </a:r>
          </a:p>
          <a:p>
            <a:r>
              <a:rPr lang="en-US" baseline="0" dirty="0" smtClean="0"/>
              <a:t>ISRU is the In-Situ Resource Utilization. Adrien will go into more detail on our ISRU analysis, but this is the process of using the resources readily available in the atmosphere and soil as fuel, water, etc. </a:t>
            </a:r>
          </a:p>
          <a:p>
            <a:r>
              <a:rPr lang="en-US" baseline="0" dirty="0" smtClean="0"/>
              <a:t>ECLSS is the Environment Control and Life Support System. This is critical to our study because it is the equipment required to keep the astronauts alive. This includes food requirements, water requirements, habitat atmosphere requirements, etc.  </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3</a:t>
            </a:fld>
            <a:endParaRPr lang="en-US"/>
          </a:p>
        </p:txBody>
      </p:sp>
    </p:spTree>
    <p:extLst>
      <p:ext uri="{BB962C8B-B14F-4D97-AF65-F5344CB8AC3E}">
        <p14:creationId xmlns:p14="http://schemas.microsoft.com/office/powerpoint/2010/main" val="105385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31</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32</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33</a:t>
            </a:fld>
            <a:endParaRPr lang="en-US"/>
          </a:p>
        </p:txBody>
      </p:sp>
    </p:spTree>
    <p:extLst>
      <p:ext uri="{BB962C8B-B14F-4D97-AF65-F5344CB8AC3E}">
        <p14:creationId xmlns:p14="http://schemas.microsoft.com/office/powerpoint/2010/main" val="751191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34</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tools were used during the project. In the slide</a:t>
            </a:r>
            <a:r>
              <a:rPr lang="en-US" baseline="0" dirty="0" smtClean="0"/>
              <a:t> above you see the four tools that were utilized the most. The project initially started by putting together a morphological matrix to explain the </a:t>
            </a:r>
            <a:r>
              <a:rPr lang="en-US" baseline="0" dirty="0" err="1" smtClean="0"/>
              <a:t>tradespace</a:t>
            </a:r>
            <a:r>
              <a:rPr lang="en-US" baseline="0" dirty="0" smtClean="0"/>
              <a:t> that was going to be analyzed. 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p>
        </p:txBody>
      </p:sp>
      <p:sp>
        <p:nvSpPr>
          <p:cNvPr id="4" name="Slide Number Placeholder 3"/>
          <p:cNvSpPr>
            <a:spLocks noGrp="1"/>
          </p:cNvSpPr>
          <p:nvPr>
            <p:ph type="sldNum" sz="quarter" idx="10"/>
          </p:nvPr>
        </p:nvSpPr>
        <p:spPr/>
        <p:txBody>
          <a:bodyPr/>
          <a:lstStyle/>
          <a:p>
            <a:fld id="{C90579B2-DC8B-406B-903D-44C238407EF3}" type="slidenum">
              <a:rPr lang="en-US" smtClean="0"/>
              <a:pPr/>
              <a:t>35</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t>
            </a:r>
            <a:r>
              <a:rPr lang="en-US" dirty="0" smtClean="0"/>
              <a:t>tools were used during the project. </a:t>
            </a:r>
            <a:endParaRPr lang="en-US" dirty="0" smtClean="0"/>
          </a:p>
          <a:p>
            <a:r>
              <a:rPr lang="en-US" dirty="0" smtClean="0"/>
              <a:t>The four tools your see here were utilized the most, but the rest of the examples can be found in the supporting</a:t>
            </a:r>
            <a:r>
              <a:rPr lang="en-US" baseline="0" dirty="0" smtClean="0"/>
              <a:t> slides. </a:t>
            </a:r>
          </a:p>
          <a:p>
            <a:r>
              <a:rPr lang="en-US" baseline="0" dirty="0" smtClean="0"/>
              <a:t>The </a:t>
            </a:r>
            <a:r>
              <a:rPr lang="en-US" baseline="0" dirty="0" err="1" smtClean="0"/>
              <a:t>tradespace</a:t>
            </a:r>
            <a:r>
              <a:rPr lang="en-US" baseline="0" dirty="0" smtClean="0"/>
              <a:t> analysis was used as the main focus for this project, with all other tools and methods supporting the </a:t>
            </a:r>
            <a:r>
              <a:rPr lang="en-US" baseline="0" dirty="0" err="1" smtClean="0"/>
              <a:t>tradespace</a:t>
            </a:r>
            <a:r>
              <a:rPr lang="en-US" baseline="0" dirty="0" smtClean="0"/>
              <a:t> analysis. The main deliverables were determined to be the following:</a:t>
            </a:r>
          </a:p>
          <a:p>
            <a:pPr marL="171450" indent="-171450">
              <a:buFontTx/>
              <a:buChar char="-"/>
            </a:pPr>
            <a:r>
              <a:rPr lang="en-US" baseline="0" dirty="0" smtClean="0"/>
              <a:t>Suggest the ‘ideal’ campaign scenario from the </a:t>
            </a:r>
            <a:r>
              <a:rPr lang="en-US" baseline="0" dirty="0" err="1" smtClean="0"/>
              <a:t>tradespace</a:t>
            </a:r>
            <a:r>
              <a:rPr lang="en-US" baseline="0" dirty="0" smtClean="0"/>
              <a:t> that was being analyzed</a:t>
            </a:r>
          </a:p>
          <a:p>
            <a:pPr marL="171450" indent="-171450">
              <a:buFontTx/>
              <a:buChar char="-"/>
            </a:pPr>
            <a:r>
              <a:rPr lang="en-US" baseline="0" dirty="0" smtClean="0"/>
              <a:t>Develop a tool to quickly analyze the </a:t>
            </a:r>
            <a:r>
              <a:rPr lang="en-US" baseline="0" dirty="0" err="1" smtClean="0"/>
              <a:t>tradespace</a:t>
            </a:r>
            <a:endParaRPr lang="en-US" dirty="0" smtClean="0"/>
          </a:p>
          <a:p>
            <a:r>
              <a:rPr lang="en-US" baseline="0" dirty="0" smtClean="0"/>
              <a:t>In order to develop the </a:t>
            </a:r>
            <a:r>
              <a:rPr lang="en-US" baseline="0" dirty="0" err="1" smtClean="0"/>
              <a:t>tradespace</a:t>
            </a:r>
            <a:r>
              <a:rPr lang="en-US" baseline="0" dirty="0" smtClean="0"/>
              <a:t> that was being analyzed, the </a:t>
            </a:r>
            <a:r>
              <a:rPr lang="en-US" baseline="0" dirty="0" smtClean="0"/>
              <a:t>project initially started by putting together a morphological </a:t>
            </a:r>
            <a:r>
              <a:rPr lang="en-US" baseline="0" dirty="0" smtClean="0"/>
              <a:t>matrix. </a:t>
            </a:r>
            <a:r>
              <a:rPr lang="en-US" baseline="0" dirty="0" smtClean="0"/>
              <a:t>After the morphological matrix was created the decision was made to reduce the matrix to the top 10 decisions for each team to reduce the amount of overall </a:t>
            </a:r>
            <a:r>
              <a:rPr lang="en-US" baseline="0" dirty="0" err="1" smtClean="0"/>
              <a:t>tradespace</a:t>
            </a:r>
            <a:r>
              <a:rPr lang="en-US" baseline="0" dirty="0" smtClean="0"/>
              <a:t> variables available. A DSM was then created to determine the interactions between the matrix variables to illustrate the communications that needed to take place in order to complete the </a:t>
            </a:r>
            <a:r>
              <a:rPr lang="en-US" baseline="0" dirty="0" err="1" smtClean="0"/>
              <a:t>tradespace</a:t>
            </a:r>
            <a:r>
              <a:rPr lang="en-US" baseline="0" dirty="0" smtClean="0"/>
              <a:t> analysis</a:t>
            </a:r>
            <a:r>
              <a:rPr lang="en-US" baseline="0" dirty="0" smtClean="0"/>
              <a:t>. The project originally started out as two separate teams, therefore the DSM was very useful in showing the communications that needing to take place outside the system boundary for each team along with all communications inside the boundary. After the DSM was completed and the data flow was defined, the decision was made to expand the system boundary and become one team. </a:t>
            </a:r>
          </a:p>
          <a:p>
            <a:r>
              <a:rPr lang="en-US" baseline="0" dirty="0" smtClean="0"/>
              <a:t>As one team we used OPCAT to develop OPM diagrams that directly relate to the input and output requirements of the model that was being developed in </a:t>
            </a:r>
            <a:r>
              <a:rPr lang="en-US" baseline="0" dirty="0" err="1" smtClean="0"/>
              <a:t>Matlab</a:t>
            </a:r>
            <a:r>
              <a:rPr lang="en-US" baseline="0" dirty="0" smtClean="0"/>
              <a:t> to quickly analyze the </a:t>
            </a:r>
            <a:r>
              <a:rPr lang="en-US" baseline="0" dirty="0" err="1" smtClean="0"/>
              <a:t>tradespace</a:t>
            </a:r>
            <a:r>
              <a:rPr lang="en-US" baseline="0" dirty="0" smtClean="0"/>
              <a:t>. Finally, the concept of operations were used to make sure all operating scenarios were included in the model. This was used as one method to verify the validity of the model. </a:t>
            </a:r>
          </a:p>
        </p:txBody>
      </p:sp>
      <p:sp>
        <p:nvSpPr>
          <p:cNvPr id="4" name="Slide Number Placeholder 3"/>
          <p:cNvSpPr>
            <a:spLocks noGrp="1"/>
          </p:cNvSpPr>
          <p:nvPr>
            <p:ph type="sldNum" sz="quarter" idx="10"/>
          </p:nvPr>
        </p:nvSpPr>
        <p:spPr/>
        <p:txBody>
          <a:bodyPr/>
          <a:lstStyle/>
          <a:p>
            <a:fld id="{C90579B2-DC8B-406B-903D-44C238407EF3}" type="slidenum">
              <a:rPr lang="en-US" smtClean="0"/>
              <a:pPr/>
              <a:t>4</a:t>
            </a:fld>
            <a:endParaRPr lang="en-US"/>
          </a:p>
        </p:txBody>
      </p:sp>
    </p:spTree>
    <p:extLst>
      <p:ext uri="{BB962C8B-B14F-4D97-AF65-F5344CB8AC3E}">
        <p14:creationId xmlns:p14="http://schemas.microsoft.com/office/powerpoint/2010/main" val="337961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will briefly explain key decisions in the morphological matrix. </a:t>
            </a:r>
          </a:p>
          <a:p>
            <a:r>
              <a:rPr lang="en-US" baseline="0" dirty="0" smtClean="0"/>
              <a:t>When we go to Mars where will we land? As mentioned previously, the main focus of this project was placed on keeping the astronauts alive in order to achieve a sustained permanent presence on Mars. Therefore when determining what site to land at habitability is our main concern. The following key metrics directly effect the habitability:</a:t>
            </a:r>
          </a:p>
          <a:p>
            <a:r>
              <a:rPr lang="en-US" baseline="0" dirty="0" smtClean="0"/>
              <a:t>- The water availability at each site is critical for the ISRU system. Adrien will explain the importance of the water availability in a couple of slides.</a:t>
            </a:r>
          </a:p>
          <a:p>
            <a:pPr marL="171450" indent="-171450">
              <a:buFontTx/>
              <a:buChar char="-"/>
            </a:pPr>
            <a:r>
              <a:rPr lang="en-US" baseline="0" dirty="0" smtClean="0"/>
              <a:t>The elevation at each site is critical for landing the payloads and crew on Mars. The lower the elevation is the more mass that can be landed on Mars.</a:t>
            </a:r>
            <a:endParaRPr lang="en-US" baseline="0" dirty="0"/>
          </a:p>
          <a:p>
            <a:pPr marL="171450" indent="-171450">
              <a:buFontTx/>
              <a:buChar char="-"/>
            </a:pPr>
            <a:r>
              <a:rPr lang="en-US" baseline="0" dirty="0" smtClean="0"/>
              <a:t>The latitude of each site is critical for sun availability (if using solar power) and temperature range. The astronauts will be in a sealed habitat, but temperature is also important for the ISRU systems and removing the water from the soil. </a:t>
            </a:r>
          </a:p>
          <a:p>
            <a:pPr marL="171450" indent="-171450">
              <a:buFontTx/>
              <a:buChar char="-"/>
            </a:pPr>
            <a:endParaRPr lang="en-US" baseline="0" dirty="0" smtClean="0"/>
          </a:p>
          <a:p>
            <a:pPr marL="0" indent="0">
              <a:buFontTx/>
              <a:buNone/>
            </a:pPr>
            <a:r>
              <a:rPr lang="en-US" baseline="0" dirty="0" smtClean="0"/>
              <a:t>In addition to researching habitability the team briefly looked at the scientific value of landing at each site. The scientific value for each site is highly dependent on the background of the individual completing the analysis and the amount of “special regions” in the area. A special region is considered to be a region that has the highest possibility for scientific research. The scientific value for each site was compared, but could not be compared quantitatively. Therefore it was left out of the analysis and can be seen in the supporting slides. </a:t>
            </a:r>
          </a:p>
        </p:txBody>
      </p:sp>
      <p:sp>
        <p:nvSpPr>
          <p:cNvPr id="4" name="Slide Number Placeholder 3"/>
          <p:cNvSpPr>
            <a:spLocks noGrp="1"/>
          </p:cNvSpPr>
          <p:nvPr>
            <p:ph type="sldNum" sz="quarter" idx="10"/>
          </p:nvPr>
        </p:nvSpPr>
        <p:spPr/>
        <p:txBody>
          <a:bodyPr/>
          <a:lstStyle/>
          <a:p>
            <a:fld id="{C90579B2-DC8B-406B-903D-44C238407EF3}" type="slidenum">
              <a:rPr lang="en-US" smtClean="0"/>
              <a:pPr/>
              <a:t>5</a:t>
            </a:fld>
            <a:endParaRPr lang="en-US"/>
          </a:p>
        </p:txBody>
      </p:sp>
    </p:spTree>
    <p:extLst>
      <p:ext uri="{BB962C8B-B14F-4D97-AF65-F5344CB8AC3E}">
        <p14:creationId xmlns:p14="http://schemas.microsoft.com/office/powerpoint/2010/main" val="399780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you know the landing site an analysis needs to be completed to determine the surface architecture layout. When determining the surface architecture layout the focus was placed on meeting the overall requirements of the layout. A few requirements include:</a:t>
            </a:r>
          </a:p>
          <a:p>
            <a:pPr marL="171450" indent="-171450">
              <a:buFontTx/>
              <a:buChar char="-"/>
            </a:pPr>
            <a:r>
              <a:rPr lang="en-US" baseline="0" dirty="0" smtClean="0"/>
              <a:t>The habitat must have a crew quarter for sleeping, exercising, growing food, etc.</a:t>
            </a:r>
          </a:p>
          <a:p>
            <a:pPr marL="171450" indent="-171450">
              <a:buFontTx/>
              <a:buChar char="-"/>
            </a:pPr>
            <a:r>
              <a:rPr lang="en-US" baseline="0" dirty="0" smtClean="0"/>
              <a:t>The habitat must have a source of power</a:t>
            </a:r>
          </a:p>
          <a:p>
            <a:pPr marL="171450" indent="-171450">
              <a:buFontTx/>
              <a:buChar char="-"/>
            </a:pPr>
            <a:r>
              <a:rPr lang="en-US" baseline="0" dirty="0" smtClean="0"/>
              <a:t>There must be a landing and launch site at the habitat for the resupply of consumables and spares along with the rotation of astronauts</a:t>
            </a:r>
          </a:p>
          <a:p>
            <a:pPr marL="171450" indent="-171450">
              <a:buFontTx/>
              <a:buChar char="-"/>
            </a:pPr>
            <a:endParaRPr lang="en-US" baseline="0" dirty="0" smtClean="0"/>
          </a:p>
          <a:p>
            <a:pPr marL="0" indent="0">
              <a:buFontTx/>
              <a:buNone/>
            </a:pPr>
            <a:r>
              <a:rPr lang="en-US" baseline="0" dirty="0" smtClean="0"/>
              <a:t>During our analysis we concluded that the surface architecture must be split into four zones for the safety of the astronauts. Zone 1 will be used for the crew quarters and will consist of the sleeping quarters, kitchen, exercise room, etc. This is where the astronauts will spend all of their time when they are not conducting scientific research or EVA activities. Zone 2 will be used for the Power and ISRU facilities. These facilities must be a certain distance from the surface habitat in order to keep the astronauts safe from radiation. The third zone will consist of the landing site. Due to re-supply being limited to every 26 months, the mass required to sustain the lives of our astronauts is larger than we have ever landed before. Therefore the landing site must be placed away from the surface habitat to keep the habitat from being damaged during landing. Finally zone 4 will consist of the launch pad. The steady state campaign we are looking at will include a roundtrip for astronauts and not a one-way trip. Therefore, we must have a launch zone in order to send astronauts back to Earth. The launch zone must be separate from the habitat and power plant in order to protect them from flying debris. </a:t>
            </a:r>
          </a:p>
          <a:p>
            <a:pPr marL="0" indent="0">
              <a:buFontTx/>
              <a:buNone/>
            </a:pPr>
            <a:endParaRPr lang="en-US" baseline="0" dirty="0" smtClean="0"/>
          </a:p>
          <a:p>
            <a:pPr marL="0" indent="0">
              <a:buFontTx/>
              <a:buNone/>
            </a:pPr>
            <a:r>
              <a:rPr lang="en-US" baseline="0" dirty="0" smtClean="0"/>
              <a:t>Next Adrien will explain the </a:t>
            </a:r>
            <a:r>
              <a:rPr lang="en-US" baseline="0" dirty="0" err="1" smtClean="0"/>
              <a:t>the</a:t>
            </a:r>
            <a:r>
              <a:rPr lang="en-US" baseline="0" dirty="0" smtClean="0"/>
              <a:t> ECLSS system </a:t>
            </a:r>
            <a:r>
              <a:rPr lang="en-US" baseline="0" smtClean="0"/>
              <a:t>and farming. </a:t>
            </a:r>
          </a:p>
          <a:p>
            <a:pPr marL="0" indent="0">
              <a:buFontTx/>
              <a:buNone/>
            </a:pPr>
            <a:r>
              <a:rPr lang="en-US" dirty="0" smtClean="0"/>
              <a:t>Power </a:t>
            </a:r>
            <a:r>
              <a:rPr lang="en-US" dirty="0" smtClean="0"/>
              <a:t>&amp; ISRU: 3km without</a:t>
            </a:r>
            <a:r>
              <a:rPr lang="en-US" baseline="0" dirty="0" smtClean="0"/>
              <a:t> shield; 1km with shield</a:t>
            </a:r>
          </a:p>
          <a:p>
            <a:r>
              <a:rPr lang="en-US" baseline="0" dirty="0" smtClean="0"/>
              <a:t>Landing: 20 km to be safe</a:t>
            </a:r>
          </a:p>
          <a:p>
            <a:r>
              <a:rPr lang="en-US" baseline="0" dirty="0" smtClean="0"/>
              <a:t>Launch: 5km to cover for debris flying</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6</a:t>
            </a:fld>
            <a:endParaRPr lang="en-US"/>
          </a:p>
        </p:txBody>
      </p:sp>
    </p:spTree>
    <p:extLst>
      <p:ext uri="{BB962C8B-B14F-4D97-AF65-F5344CB8AC3E}">
        <p14:creationId xmlns:p14="http://schemas.microsoft.com/office/powerpoint/2010/main" val="190365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#Adrien</a:t>
            </a:r>
          </a:p>
          <a:p>
            <a:endParaRPr lang="en-US" dirty="0" smtClean="0"/>
          </a:p>
          <a:p>
            <a:r>
              <a:rPr lang="en-US" sz="1200" kern="1200" dirty="0" smtClean="0">
                <a:solidFill>
                  <a:schemeClr val="tx1"/>
                </a:solidFill>
                <a:latin typeface="+mn-lt"/>
                <a:ea typeface="+mn-ea"/>
                <a:cs typeface="+mn-cs"/>
              </a:rPr>
              <a:t>o   Key findings on power &amp; crew time vs. % of food grown</a:t>
            </a:r>
          </a:p>
          <a:p>
            <a:r>
              <a:rPr lang="en-US" sz="1200" kern="1200" dirty="0" smtClean="0">
                <a:solidFill>
                  <a:schemeClr val="tx1"/>
                </a:solidFill>
                <a:latin typeface="+mn-lt"/>
                <a:ea typeface="+mn-ea"/>
                <a:cs typeface="+mn-cs"/>
              </a:rPr>
              <a:t>o   Risk associated with crop failure etc.</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7</a:t>
            </a:fld>
            <a:endParaRPr lang="en-US"/>
          </a:p>
        </p:txBody>
      </p:sp>
    </p:spTree>
    <p:extLst>
      <p:ext uri="{BB962C8B-B14F-4D97-AF65-F5344CB8AC3E}">
        <p14:creationId xmlns:p14="http://schemas.microsoft.com/office/powerpoint/2010/main" val="149864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#Adrien</a:t>
            </a:r>
          </a:p>
          <a:p>
            <a:endParaRPr lang="en-US" dirty="0" smtClean="0"/>
          </a:p>
          <a:p>
            <a:r>
              <a:rPr lang="en-US" sz="1200" kern="1200" dirty="0" smtClean="0">
                <a:solidFill>
                  <a:schemeClr val="tx1"/>
                </a:solidFill>
                <a:latin typeface="+mn-lt"/>
                <a:ea typeface="+mn-ea"/>
                <a:cs typeface="+mn-cs"/>
              </a:rPr>
              <a:t>o   What we produce, how we produce (roughly)</a:t>
            </a:r>
          </a:p>
          <a:p>
            <a:r>
              <a:rPr lang="en-US" sz="1200" kern="1200" dirty="0" smtClean="0">
                <a:solidFill>
                  <a:schemeClr val="tx1"/>
                </a:solidFill>
                <a:latin typeface="+mn-lt"/>
                <a:ea typeface="+mn-ea"/>
                <a:cs typeface="+mn-cs"/>
              </a:rPr>
              <a:t>o   Key enabler for mission</a:t>
            </a:r>
          </a:p>
          <a:p>
            <a:r>
              <a:rPr lang="en-US" sz="1200" kern="1200" dirty="0" smtClean="0">
                <a:solidFill>
                  <a:schemeClr val="tx1"/>
                </a:solidFill>
                <a:latin typeface="+mn-lt"/>
                <a:ea typeface="+mn-ea"/>
                <a:cs typeface="+mn-cs"/>
              </a:rPr>
              <a:t>o   Side note on lunar ISRU (possibly another slide on this)*</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8</a:t>
            </a:fld>
            <a:endParaRPr lang="en-US"/>
          </a:p>
        </p:txBody>
      </p:sp>
    </p:spTree>
    <p:extLst>
      <p:ext uri="{BB962C8B-B14F-4D97-AF65-F5344CB8AC3E}">
        <p14:creationId xmlns:p14="http://schemas.microsoft.com/office/powerpoint/2010/main" val="344491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#Adrien</a:t>
            </a:r>
          </a:p>
          <a:p>
            <a:endParaRPr lang="en-US" dirty="0" smtClean="0"/>
          </a:p>
          <a:p>
            <a:r>
              <a:rPr lang="en-US" sz="1200" kern="1200" dirty="0" smtClean="0">
                <a:solidFill>
                  <a:schemeClr val="tx1"/>
                </a:solidFill>
                <a:latin typeface="+mn-lt"/>
                <a:ea typeface="+mn-ea"/>
                <a:cs typeface="+mn-cs"/>
              </a:rPr>
              <a:t>o   What we produce, how we produce (roughly)</a:t>
            </a:r>
          </a:p>
          <a:p>
            <a:r>
              <a:rPr lang="en-US" sz="1200" kern="1200" dirty="0" smtClean="0">
                <a:solidFill>
                  <a:schemeClr val="tx1"/>
                </a:solidFill>
                <a:latin typeface="+mn-lt"/>
                <a:ea typeface="+mn-ea"/>
                <a:cs typeface="+mn-cs"/>
              </a:rPr>
              <a:t>o   Key enabler for mission</a:t>
            </a:r>
          </a:p>
          <a:p>
            <a:r>
              <a:rPr lang="en-US" sz="1200" kern="1200" dirty="0" smtClean="0">
                <a:solidFill>
                  <a:schemeClr val="tx1"/>
                </a:solidFill>
                <a:latin typeface="+mn-lt"/>
                <a:ea typeface="+mn-ea"/>
                <a:cs typeface="+mn-cs"/>
              </a:rPr>
              <a:t>o   Side note on lunar ISRU (possibly another slide on this)*</a:t>
            </a:r>
            <a:endParaRPr lang="en-US" dirty="0"/>
          </a:p>
        </p:txBody>
      </p:sp>
      <p:sp>
        <p:nvSpPr>
          <p:cNvPr id="4" name="Slide Number Placeholder 3"/>
          <p:cNvSpPr>
            <a:spLocks noGrp="1"/>
          </p:cNvSpPr>
          <p:nvPr>
            <p:ph type="sldNum" sz="quarter" idx="10"/>
          </p:nvPr>
        </p:nvSpPr>
        <p:spPr/>
        <p:txBody>
          <a:bodyPr/>
          <a:lstStyle/>
          <a:p>
            <a:fld id="{C90579B2-DC8B-406B-903D-44C238407EF3}" type="slidenum">
              <a:rPr lang="en-US" smtClean="0"/>
              <a:pPr/>
              <a:t>9</a:t>
            </a:fld>
            <a:endParaRPr lang="en-US"/>
          </a:p>
        </p:txBody>
      </p:sp>
    </p:spTree>
    <p:extLst>
      <p:ext uri="{BB962C8B-B14F-4D97-AF65-F5344CB8AC3E}">
        <p14:creationId xmlns:p14="http://schemas.microsoft.com/office/powerpoint/2010/main" val="344491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74027C-A360-48BC-98C9-1A1E191DCEF8}" type="datetimeFigureOut">
              <a:rPr lang="en-US" smtClean="0"/>
              <a:pPr/>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74027C-A360-48BC-98C9-1A1E191DCEF8}" type="datetimeFigureOut">
              <a:rPr lang="en-US" smtClean="0"/>
              <a:pPr/>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74027C-A360-48BC-98C9-1A1E191DCEF8}" type="datetimeFigureOut">
              <a:rPr lang="en-US" smtClean="0"/>
              <a:pPr/>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74027C-A360-48BC-98C9-1A1E191DCEF8}" type="datetimeFigureOut">
              <a:rPr lang="en-US" smtClean="0"/>
              <a:pPr/>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74027C-A360-48BC-98C9-1A1E191DCEF8}" type="datetimeFigureOut">
              <a:rPr lang="en-US" smtClean="0"/>
              <a:pPr/>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74027C-A360-48BC-98C9-1A1E191DCEF8}" type="datetimeFigureOut">
              <a:rPr lang="en-US" smtClean="0"/>
              <a:pPr/>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74027C-A360-48BC-98C9-1A1E191DCEF8}" type="datetimeFigureOut">
              <a:rPr lang="en-US" smtClean="0"/>
              <a:pPr/>
              <a:t>5/12/2015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74027C-A360-48BC-98C9-1A1E191DCEF8}" type="datetimeFigureOut">
              <a:rPr lang="en-US" smtClean="0"/>
              <a:pPr/>
              <a:t>5/12/2015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74027C-A360-48BC-98C9-1A1E191DCEF8}" type="datetimeFigureOut">
              <a:rPr lang="en-US" smtClean="0"/>
              <a:pPr/>
              <a:t>5/12/2015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74027C-A360-48BC-98C9-1A1E191DCEF8}" type="datetimeFigureOut">
              <a:rPr lang="en-US" smtClean="0"/>
              <a:pPr/>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74027C-A360-48BC-98C9-1A1E191DCEF8}" type="datetimeFigureOut">
              <a:rPr lang="en-US" smtClean="0"/>
              <a:pPr/>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450F53-9088-4C27-AFDA-5E4B4830F37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074027C-A360-48BC-98C9-1A1E191DCEF8}" type="datetimeFigureOut">
              <a:rPr lang="en-US" smtClean="0"/>
              <a:pPr/>
              <a:t>5/12/2015</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7450F53-9088-4C27-AFDA-5E4B4830F37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owa.exchange.mit.edu/owa/redir.aspx?C=j-jeAqD3hk-Co-aaqXcw8iUbSjaaXdIIXQV6womawXjJtPSBBmwKub6sOx8nONR3aoM2EAAvLXs.&amp;URL=http://oig.nasa.gov/audits/reports/FY14/IG-14-031.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owa.exchange.mit.edu/owa/redir.aspx?C=j-jeAqD3hk-Co-aaqXcw8iUbSjaaXdIIXQV6womawXjJtPSBBmwKub6sOx8nONR3aoM2EAAvLXs.&amp;URL=http://www.nasa.gov/sites/default/files/files/NASA_FY_2016_Budget_Estimates.pdf" TargetMode="External"/><Relationship Id="rId5" Type="http://schemas.openxmlformats.org/officeDocument/2006/relationships/image" Target="../media/image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5.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5.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MIT\ESD.411, 412, 413\Mars2040\Tim.png"/>
          <p:cNvPicPr>
            <a:picLocks noChangeAspect="1" noChangeArrowheads="1"/>
          </p:cNvPicPr>
          <p:nvPr/>
        </p:nvPicPr>
        <p:blipFill>
          <a:blip r:embed="rId3" cstate="print"/>
          <a:srcRect/>
          <a:stretch>
            <a:fillRect/>
          </a:stretch>
        </p:blipFill>
        <p:spPr bwMode="auto">
          <a:xfrm rot="703095">
            <a:off x="4114800" y="1485900"/>
            <a:ext cx="1250032" cy="1270000"/>
          </a:xfrm>
          <a:prstGeom prst="rect">
            <a:avLst/>
          </a:prstGeom>
          <a:noFill/>
        </p:spPr>
      </p:pic>
      <p:pic>
        <p:nvPicPr>
          <p:cNvPr id="1027" name="Picture 3" descr="D:\MIT\ESD.411, 412, 413\Mars2040\Mars.png"/>
          <p:cNvPicPr>
            <a:picLocks noChangeAspect="1" noChangeArrowheads="1"/>
          </p:cNvPicPr>
          <p:nvPr/>
        </p:nvPicPr>
        <p:blipFill>
          <a:blip r:embed="rId4" cstate="print"/>
          <a:srcRect l="19417" r="15583" b="3078"/>
          <a:stretch>
            <a:fillRect/>
          </a:stretch>
        </p:blipFill>
        <p:spPr bwMode="auto">
          <a:xfrm>
            <a:off x="2845235" y="723900"/>
            <a:ext cx="3174565" cy="3124200"/>
          </a:xfrm>
          <a:prstGeom prst="rect">
            <a:avLst/>
          </a:prstGeom>
          <a:noFill/>
        </p:spPr>
      </p:pic>
      <p:sp>
        <p:nvSpPr>
          <p:cNvPr id="7" name="Rectangle 6"/>
          <p:cNvSpPr/>
          <p:nvPr/>
        </p:nvSpPr>
        <p:spPr>
          <a:xfrm>
            <a:off x="0" y="4610100"/>
            <a:ext cx="9144000" cy="1104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rot="5400000">
            <a:off x="1943586" y="5181114"/>
            <a:ext cx="838200" cy="97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38400" y="4845903"/>
            <a:ext cx="1516313" cy="830997"/>
          </a:xfrm>
          <a:prstGeom prst="rect">
            <a:avLst/>
          </a:prstGeom>
          <a:noFill/>
        </p:spPr>
        <p:txBody>
          <a:bodyPr wrap="none" rtlCol="0">
            <a:spAutoFit/>
          </a:bodyPr>
          <a:lstStyle/>
          <a:p>
            <a:r>
              <a:rPr lang="en-US" sz="1200" dirty="0" smtClean="0">
                <a:solidFill>
                  <a:srgbClr val="FFC000"/>
                </a:solidFill>
                <a:latin typeface="Segoe UI" pitchFamily="34" charset="0"/>
                <a:ea typeface="Segoe UI" pitchFamily="34" charset="0"/>
                <a:cs typeface="Segoe UI" pitchFamily="34" charset="0"/>
              </a:rPr>
              <a:t>ARAVIND ASOKAN</a:t>
            </a:r>
          </a:p>
          <a:p>
            <a:r>
              <a:rPr lang="en-US" sz="1200" dirty="0" smtClean="0">
                <a:solidFill>
                  <a:srgbClr val="FFC000"/>
                </a:solidFill>
                <a:latin typeface="Segoe UI" pitchFamily="34" charset="0"/>
                <a:ea typeface="Segoe UI" pitchFamily="34" charset="0"/>
                <a:cs typeface="Segoe UI" pitchFamily="34" charset="0"/>
              </a:rPr>
              <a:t>TATSUYA DOI</a:t>
            </a:r>
          </a:p>
          <a:p>
            <a:r>
              <a:rPr lang="en-US" sz="1200" dirty="0" smtClean="0">
                <a:solidFill>
                  <a:srgbClr val="FFC000"/>
                </a:solidFill>
                <a:latin typeface="Segoe UI" pitchFamily="34" charset="0"/>
                <a:ea typeface="Segoe UI" pitchFamily="34" charset="0"/>
                <a:cs typeface="Segoe UI" pitchFamily="34" charset="0"/>
              </a:rPr>
              <a:t>ADRIEN LAWS</a:t>
            </a:r>
          </a:p>
          <a:p>
            <a:r>
              <a:rPr lang="en-US" sz="1200" dirty="0" smtClean="0">
                <a:solidFill>
                  <a:srgbClr val="FFC000"/>
                </a:solidFill>
                <a:latin typeface="Segoe UI" pitchFamily="34" charset="0"/>
                <a:ea typeface="Segoe UI" pitchFamily="34" charset="0"/>
                <a:cs typeface="Segoe UI" pitchFamily="34" charset="0"/>
              </a:rPr>
              <a:t>CHRIS </a:t>
            </a:r>
            <a:r>
              <a:rPr lang="en-US" sz="1200" dirty="0" err="1" smtClean="0">
                <a:solidFill>
                  <a:srgbClr val="FFC000"/>
                </a:solidFill>
                <a:latin typeface="Segoe UI" pitchFamily="34" charset="0"/>
                <a:ea typeface="Segoe UI" pitchFamily="34" charset="0"/>
                <a:cs typeface="Segoe UI" pitchFamily="34" charset="0"/>
              </a:rPr>
              <a:t>McCORMICK</a:t>
            </a:r>
            <a:endParaRPr lang="en-US" sz="1200" dirty="0" smtClean="0">
              <a:solidFill>
                <a:srgbClr val="FFC000"/>
              </a:solidFill>
              <a:latin typeface="Segoe UI" pitchFamily="34" charset="0"/>
              <a:ea typeface="Segoe UI" pitchFamily="34" charset="0"/>
              <a:cs typeface="Segoe UI" pitchFamily="34" charset="0"/>
            </a:endParaRPr>
          </a:p>
        </p:txBody>
      </p:sp>
      <p:sp>
        <p:nvSpPr>
          <p:cNvPr id="14" name="TextBox 13"/>
          <p:cNvSpPr txBox="1"/>
          <p:nvPr/>
        </p:nvSpPr>
        <p:spPr>
          <a:xfrm>
            <a:off x="228600" y="4845903"/>
            <a:ext cx="1430049" cy="1015663"/>
          </a:xfrm>
          <a:prstGeom prst="rect">
            <a:avLst/>
          </a:prstGeom>
          <a:noFill/>
        </p:spPr>
        <p:txBody>
          <a:bodyPr wrap="none" rtlCol="0">
            <a:spAutoFit/>
          </a:bodyPr>
          <a:lstStyle/>
          <a:p>
            <a:r>
              <a:rPr lang="en-US" sz="1200" dirty="0" smtClean="0">
                <a:solidFill>
                  <a:srgbClr val="FFC000"/>
                </a:solidFill>
                <a:latin typeface="Segoe UI" pitchFamily="34" charset="0"/>
                <a:ea typeface="Segoe UI" pitchFamily="34" charset="0"/>
                <a:cs typeface="Segoe UI" pitchFamily="34" charset="0"/>
              </a:rPr>
              <a:t>NATHAN BOWER</a:t>
            </a:r>
          </a:p>
          <a:p>
            <a:r>
              <a:rPr lang="en-US" sz="1200" dirty="0" smtClean="0">
                <a:solidFill>
                  <a:srgbClr val="FFC000"/>
                </a:solidFill>
                <a:latin typeface="Segoe UI" pitchFamily="34" charset="0"/>
                <a:ea typeface="Segoe UI" pitchFamily="34" charset="0"/>
                <a:cs typeface="Segoe UI" pitchFamily="34" charset="0"/>
              </a:rPr>
              <a:t>LISA MEEGAN</a:t>
            </a:r>
          </a:p>
          <a:p>
            <a:r>
              <a:rPr lang="en-US" sz="1200" dirty="0" smtClean="0">
                <a:solidFill>
                  <a:srgbClr val="FFC000"/>
                </a:solidFill>
                <a:latin typeface="Segoe UI" pitchFamily="34" charset="0"/>
                <a:ea typeface="Segoe UI" pitchFamily="34" charset="0"/>
                <a:cs typeface="Segoe UI" pitchFamily="34" charset="0"/>
              </a:rPr>
              <a:t>ALEX SANCHEZ</a:t>
            </a:r>
          </a:p>
          <a:p>
            <a:r>
              <a:rPr lang="en-US" sz="1200" dirty="0" smtClean="0">
                <a:solidFill>
                  <a:srgbClr val="FFC000"/>
                </a:solidFill>
                <a:latin typeface="Segoe UI" pitchFamily="34" charset="0"/>
                <a:ea typeface="Segoe UI" pitchFamily="34" charset="0"/>
                <a:cs typeface="Segoe UI" pitchFamily="34" charset="0"/>
              </a:rPr>
              <a:t>ERIC WARD</a:t>
            </a:r>
          </a:p>
          <a:p>
            <a:r>
              <a:rPr lang="en-US" sz="1200" dirty="0" smtClean="0">
                <a:solidFill>
                  <a:srgbClr val="FFC000"/>
                </a:solidFill>
                <a:latin typeface="Segoe UI" pitchFamily="34" charset="0"/>
                <a:ea typeface="Segoe UI" pitchFamily="34" charset="0"/>
                <a:cs typeface="Segoe UI" pitchFamily="34" charset="0"/>
              </a:rPr>
              <a:t>JOSEPH YANG</a:t>
            </a:r>
          </a:p>
        </p:txBody>
      </p:sp>
      <p:sp>
        <p:nvSpPr>
          <p:cNvPr id="15" name="TextBox 14"/>
          <p:cNvSpPr txBox="1"/>
          <p:nvPr/>
        </p:nvSpPr>
        <p:spPr>
          <a:xfrm>
            <a:off x="4648200" y="4845903"/>
            <a:ext cx="1346907" cy="830997"/>
          </a:xfrm>
          <a:prstGeom prst="rect">
            <a:avLst/>
          </a:prstGeom>
          <a:noFill/>
        </p:spPr>
        <p:txBody>
          <a:bodyPr wrap="none" rtlCol="0">
            <a:spAutoFit/>
          </a:bodyPr>
          <a:lstStyle/>
          <a:p>
            <a:r>
              <a:rPr lang="en-US" sz="1200" dirty="0" smtClean="0">
                <a:solidFill>
                  <a:srgbClr val="FFC000"/>
                </a:solidFill>
                <a:latin typeface="Segoe UI" pitchFamily="34" charset="0"/>
                <a:ea typeface="Segoe UI" pitchFamily="34" charset="0"/>
                <a:cs typeface="Segoe UI" pitchFamily="34" charset="0"/>
              </a:rPr>
              <a:t>GARRETT HOUSE</a:t>
            </a:r>
          </a:p>
          <a:p>
            <a:r>
              <a:rPr lang="en-US" sz="1200" dirty="0" smtClean="0">
                <a:solidFill>
                  <a:srgbClr val="FFC000"/>
                </a:solidFill>
                <a:latin typeface="Segoe UI" pitchFamily="34" charset="0"/>
                <a:ea typeface="Segoe UI" pitchFamily="34" charset="0"/>
                <a:cs typeface="Segoe UI" pitchFamily="34" charset="0"/>
              </a:rPr>
              <a:t>GREG HUI</a:t>
            </a:r>
          </a:p>
          <a:p>
            <a:r>
              <a:rPr lang="en-US" sz="1200" dirty="0" smtClean="0">
                <a:solidFill>
                  <a:srgbClr val="FFC000"/>
                </a:solidFill>
                <a:latin typeface="Segoe UI" pitchFamily="34" charset="0"/>
                <a:ea typeface="Segoe UI" pitchFamily="34" charset="0"/>
                <a:cs typeface="Segoe UI" pitchFamily="34" charset="0"/>
              </a:rPr>
              <a:t>BRAD WALCHAR</a:t>
            </a:r>
          </a:p>
          <a:p>
            <a:r>
              <a:rPr lang="en-US" sz="1200" dirty="0" smtClean="0">
                <a:solidFill>
                  <a:srgbClr val="FFC000"/>
                </a:solidFill>
                <a:latin typeface="Segoe UI" pitchFamily="34" charset="0"/>
                <a:ea typeface="Segoe UI" pitchFamily="34" charset="0"/>
                <a:cs typeface="Segoe UI" pitchFamily="34" charset="0"/>
              </a:rPr>
              <a:t>RYAN WEBB</a:t>
            </a:r>
          </a:p>
        </p:txBody>
      </p:sp>
      <p:sp>
        <p:nvSpPr>
          <p:cNvPr id="16" name="TextBox 15"/>
          <p:cNvSpPr txBox="1"/>
          <p:nvPr/>
        </p:nvSpPr>
        <p:spPr>
          <a:xfrm>
            <a:off x="6781800" y="4845903"/>
            <a:ext cx="1400320" cy="830997"/>
          </a:xfrm>
          <a:prstGeom prst="rect">
            <a:avLst/>
          </a:prstGeom>
          <a:noFill/>
        </p:spPr>
        <p:txBody>
          <a:bodyPr wrap="none" rtlCol="0">
            <a:spAutoFit/>
          </a:bodyPr>
          <a:lstStyle/>
          <a:p>
            <a:r>
              <a:rPr lang="en-US" sz="1200" dirty="0" smtClean="0">
                <a:solidFill>
                  <a:srgbClr val="FFC000"/>
                </a:solidFill>
                <a:latin typeface="Segoe UI" pitchFamily="34" charset="0"/>
                <a:ea typeface="Segoe UI" pitchFamily="34" charset="0"/>
                <a:cs typeface="Segoe UI" pitchFamily="34" charset="0"/>
              </a:rPr>
              <a:t>OLI De WECK</a:t>
            </a:r>
          </a:p>
          <a:p>
            <a:r>
              <a:rPr lang="en-US" sz="1200" dirty="0" smtClean="0">
                <a:solidFill>
                  <a:srgbClr val="FFC000"/>
                </a:solidFill>
                <a:latin typeface="Segoe UI" pitchFamily="34" charset="0"/>
                <a:ea typeface="Segoe UI" pitchFamily="34" charset="0"/>
                <a:cs typeface="Segoe UI" pitchFamily="34" charset="0"/>
              </a:rPr>
              <a:t>SYDNEY DO</a:t>
            </a:r>
          </a:p>
          <a:p>
            <a:r>
              <a:rPr lang="en-US" sz="1200" dirty="0" smtClean="0">
                <a:solidFill>
                  <a:srgbClr val="FFC000"/>
                </a:solidFill>
                <a:latin typeface="Segoe UI" pitchFamily="34" charset="0"/>
                <a:ea typeface="Segoe UI" pitchFamily="34" charset="0"/>
                <a:cs typeface="Segoe UI" pitchFamily="34" charset="0"/>
              </a:rPr>
              <a:t>KOKI HO</a:t>
            </a:r>
          </a:p>
          <a:p>
            <a:r>
              <a:rPr lang="en-US" sz="1200" dirty="0" smtClean="0">
                <a:solidFill>
                  <a:srgbClr val="FFC000"/>
                </a:solidFill>
                <a:latin typeface="Segoe UI" pitchFamily="34" charset="0"/>
                <a:ea typeface="Segoe UI" pitchFamily="34" charset="0"/>
                <a:cs typeface="Segoe UI" pitchFamily="34" charset="0"/>
              </a:rPr>
              <a:t>ANDREW OWENS</a:t>
            </a:r>
          </a:p>
        </p:txBody>
      </p:sp>
      <p:cxnSp>
        <p:nvCxnSpPr>
          <p:cNvPr id="23" name="Straight Connector 22"/>
          <p:cNvCxnSpPr/>
          <p:nvPr/>
        </p:nvCxnSpPr>
        <p:spPr>
          <a:xfrm rot="5400000">
            <a:off x="4152414" y="5181114"/>
            <a:ext cx="838200" cy="97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286014" y="5181114"/>
            <a:ext cx="838200" cy="97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 y="4607123"/>
            <a:ext cx="503664" cy="307777"/>
          </a:xfrm>
          <a:prstGeom prst="rect">
            <a:avLst/>
          </a:prstGeom>
          <a:noFill/>
        </p:spPr>
        <p:txBody>
          <a:bodyPr wrap="none" rtlCol="0">
            <a:spAutoFit/>
          </a:bodyPr>
          <a:lstStyle/>
          <a:p>
            <a:r>
              <a:rPr lang="en-US" sz="1400" dirty="0" smtClean="0">
                <a:solidFill>
                  <a:schemeClr val="bg1"/>
                </a:solidFill>
                <a:latin typeface="Segoe UI Light" pitchFamily="34" charset="0"/>
              </a:rPr>
              <a:t>14.1</a:t>
            </a:r>
            <a:endParaRPr lang="en-US" sz="1400" dirty="0">
              <a:solidFill>
                <a:schemeClr val="bg1"/>
              </a:solidFill>
              <a:latin typeface="Segoe UI Light" pitchFamily="34" charset="0"/>
            </a:endParaRPr>
          </a:p>
        </p:txBody>
      </p:sp>
      <p:sp>
        <p:nvSpPr>
          <p:cNvPr id="26" name="TextBox 25"/>
          <p:cNvSpPr txBox="1"/>
          <p:nvPr/>
        </p:nvSpPr>
        <p:spPr>
          <a:xfrm>
            <a:off x="2438400" y="4607123"/>
            <a:ext cx="503664" cy="307777"/>
          </a:xfrm>
          <a:prstGeom prst="rect">
            <a:avLst/>
          </a:prstGeom>
          <a:noFill/>
        </p:spPr>
        <p:txBody>
          <a:bodyPr wrap="none" rtlCol="0">
            <a:spAutoFit/>
          </a:bodyPr>
          <a:lstStyle/>
          <a:p>
            <a:r>
              <a:rPr lang="en-US" sz="1400" dirty="0" smtClean="0">
                <a:solidFill>
                  <a:schemeClr val="bg1"/>
                </a:solidFill>
                <a:latin typeface="Segoe UI Light" pitchFamily="34" charset="0"/>
              </a:rPr>
              <a:t>14.2</a:t>
            </a:r>
            <a:endParaRPr lang="en-US" sz="1400" dirty="0">
              <a:solidFill>
                <a:schemeClr val="bg1"/>
              </a:solidFill>
              <a:latin typeface="Segoe UI Light" pitchFamily="34" charset="0"/>
            </a:endParaRPr>
          </a:p>
        </p:txBody>
      </p:sp>
      <p:sp>
        <p:nvSpPr>
          <p:cNvPr id="27" name="TextBox 26"/>
          <p:cNvSpPr txBox="1"/>
          <p:nvPr/>
        </p:nvSpPr>
        <p:spPr>
          <a:xfrm>
            <a:off x="4648200" y="4607123"/>
            <a:ext cx="705642" cy="307777"/>
          </a:xfrm>
          <a:prstGeom prst="rect">
            <a:avLst/>
          </a:prstGeom>
          <a:noFill/>
        </p:spPr>
        <p:txBody>
          <a:bodyPr wrap="none" rtlCol="0">
            <a:spAutoFit/>
          </a:bodyPr>
          <a:lstStyle/>
          <a:p>
            <a:r>
              <a:rPr lang="en-US" sz="1400" dirty="0" smtClean="0">
                <a:solidFill>
                  <a:schemeClr val="bg1"/>
                </a:solidFill>
                <a:latin typeface="Segoe UI Light" pitchFamily="34" charset="0"/>
              </a:rPr>
              <a:t>UROPs</a:t>
            </a:r>
            <a:endParaRPr lang="en-US" sz="1400" dirty="0">
              <a:solidFill>
                <a:schemeClr val="bg1"/>
              </a:solidFill>
              <a:latin typeface="Segoe UI Light" pitchFamily="34" charset="0"/>
            </a:endParaRPr>
          </a:p>
        </p:txBody>
      </p:sp>
      <p:sp>
        <p:nvSpPr>
          <p:cNvPr id="28" name="TextBox 27"/>
          <p:cNvSpPr txBox="1"/>
          <p:nvPr/>
        </p:nvSpPr>
        <p:spPr>
          <a:xfrm>
            <a:off x="6781800" y="4607123"/>
            <a:ext cx="982961" cy="307777"/>
          </a:xfrm>
          <a:prstGeom prst="rect">
            <a:avLst/>
          </a:prstGeom>
          <a:noFill/>
        </p:spPr>
        <p:txBody>
          <a:bodyPr wrap="none" rtlCol="0">
            <a:spAutoFit/>
          </a:bodyPr>
          <a:lstStyle/>
          <a:p>
            <a:r>
              <a:rPr lang="en-US" sz="1400" dirty="0" smtClean="0">
                <a:solidFill>
                  <a:schemeClr val="bg1"/>
                </a:solidFill>
                <a:latin typeface="Segoe UI Light" pitchFamily="34" charset="0"/>
              </a:rPr>
              <a:t>ADVISORS</a:t>
            </a:r>
            <a:endParaRPr lang="en-US" sz="1400" dirty="0">
              <a:solidFill>
                <a:schemeClr val="bg1"/>
              </a:solidFill>
              <a:latin typeface="Segoe UI Ligh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rack.3.mshcdn.com/media/ZgkyMDEzLzEwLzA1L2E0L0N1cmlvc2l0eXJvLjM0ODY2LmpwZwpwCXRodW1iCTk1MHg1MzQjCmUJanBn/80d5ff31/503/Curiosity-rover.jpg"/>
          <p:cNvPicPr>
            <a:picLocks noChangeAspect="1" noChangeArrowheads="1"/>
          </p:cNvPicPr>
          <p:nvPr/>
        </p:nvPicPr>
        <p:blipFill>
          <a:blip r:embed="rId3"/>
          <a:srcRect r="10064"/>
          <a:stretch>
            <a:fillRect/>
          </a:stretch>
        </p:blipFill>
        <p:spPr bwMode="auto">
          <a:xfrm>
            <a:off x="-1" y="0"/>
            <a:ext cx="9144001" cy="5715000"/>
          </a:xfrm>
          <a:prstGeom prst="rect">
            <a:avLst/>
          </a:prstGeom>
          <a:noFill/>
        </p:spPr>
      </p:pic>
      <p:pic>
        <p:nvPicPr>
          <p:cNvPr id="26627" name="Picture 3" descr="D:\MIT\ESD.411, 412, 413\Mars2040\ConOpsBG.png"/>
          <p:cNvPicPr>
            <a:picLocks noChangeAspect="1" noChangeArrowheads="1"/>
          </p:cNvPicPr>
          <p:nvPr/>
        </p:nvPicPr>
        <p:blipFill>
          <a:blip r:embed="rId4"/>
          <a:srcRect r="10063"/>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641831" cy="369332"/>
          </a:xfrm>
          <a:prstGeom prst="rect">
            <a:avLst/>
          </a:prstGeom>
          <a:noFill/>
        </p:spPr>
        <p:txBody>
          <a:bodyPr wrap="none" rtlCol="0">
            <a:spAutoFit/>
          </a:bodyPr>
          <a:lstStyle/>
          <a:p>
            <a:r>
              <a:rPr lang="en-US" dirty="0" smtClean="0">
                <a:solidFill>
                  <a:schemeClr val="tx1">
                    <a:lumMod val="85000"/>
                    <a:lumOff val="15000"/>
                  </a:schemeClr>
                </a:solidFill>
              </a:rPr>
              <a:t>LOGISTICS CONCEPT OF OPERATIONS</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25" name="Group 24"/>
          <p:cNvGrpSpPr/>
          <p:nvPr/>
        </p:nvGrpSpPr>
        <p:grpSpPr>
          <a:xfrm>
            <a:off x="533400" y="571500"/>
            <a:ext cx="8077200" cy="4114800"/>
            <a:chOff x="533400" y="571500"/>
            <a:chExt cx="8077200" cy="4114800"/>
          </a:xfrm>
        </p:grpSpPr>
        <p:sp>
          <p:nvSpPr>
            <p:cNvPr id="20" name="Rectangle 19"/>
            <p:cNvSpPr/>
            <p:nvPr/>
          </p:nvSpPr>
          <p:spPr>
            <a:xfrm>
              <a:off x="533400" y="571500"/>
              <a:ext cx="8077200" cy="4114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D:\DropBox MIT\Dropbox (MIT)\Mars2040\ConOps\Ref Architecture.jpg"/>
            <p:cNvPicPr>
              <a:picLocks noChangeAspect="1" noChangeArrowheads="1"/>
            </p:cNvPicPr>
            <p:nvPr/>
          </p:nvPicPr>
          <p:blipFill>
            <a:blip r:embed="rId6" cstate="print"/>
            <a:srcRect/>
            <a:stretch>
              <a:fillRect/>
            </a:stretch>
          </p:blipFill>
          <p:spPr bwMode="auto">
            <a:xfrm>
              <a:off x="685800" y="640047"/>
              <a:ext cx="7772400" cy="3964247"/>
            </a:xfrm>
            <a:prstGeom prst="rect">
              <a:avLst/>
            </a:prstGeom>
            <a:noFill/>
          </p:spPr>
        </p:pic>
      </p:grpSp>
      <p:sp>
        <p:nvSpPr>
          <p:cNvPr id="24" name="TextBox 23"/>
          <p:cNvSpPr txBox="1"/>
          <p:nvPr/>
        </p:nvSpPr>
        <p:spPr>
          <a:xfrm>
            <a:off x="2362200" y="4621768"/>
            <a:ext cx="4902432" cy="369332"/>
          </a:xfrm>
          <a:prstGeom prst="rect">
            <a:avLst/>
          </a:prstGeom>
          <a:noFill/>
        </p:spPr>
        <p:txBody>
          <a:bodyPr wrap="none" rtlCol="0">
            <a:spAutoFit/>
          </a:bodyPr>
          <a:lstStyle/>
          <a:p>
            <a:r>
              <a:rPr lang="en-US" b="1" dirty="0" smtClean="0">
                <a:solidFill>
                  <a:srgbClr val="FFC000"/>
                </a:solidFill>
              </a:rPr>
              <a:t>LISA : IF YOU NEED TEXT ON HERE, LET ME KNOW</a:t>
            </a:r>
            <a:endParaRPr lang="en-US" b="1"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500"/>
                                        <p:tgtEl>
                                          <p:spTgt spid="26627"/>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upload.wikimedia.org/wikipedia/commons/thumb/9/92/Mars_orbit_rendez_vous_S95_01407.jpg/1280px-Mars_orbit_rendez_vous_S95_01407.jpg"/>
          <p:cNvPicPr>
            <a:picLocks noChangeAspect="1" noChangeArrowheads="1"/>
          </p:cNvPicPr>
          <p:nvPr/>
        </p:nvPicPr>
        <p:blipFill>
          <a:blip r:embed="rId3"/>
          <a:srcRect l="5512" t="10437"/>
          <a:stretch>
            <a:fillRect/>
          </a:stretch>
        </p:blipFill>
        <p:spPr bwMode="auto">
          <a:xfrm>
            <a:off x="0" y="0"/>
            <a:ext cx="9144000" cy="5715000"/>
          </a:xfrm>
          <a:prstGeom prst="rect">
            <a:avLst/>
          </a:prstGeom>
          <a:noFill/>
        </p:spPr>
      </p:pic>
      <p:pic>
        <p:nvPicPr>
          <p:cNvPr id="27650" name="Picture 2" descr="D:\MIT\ESD.411, 412, 413\Mars2040\EDL.png"/>
          <p:cNvPicPr>
            <a:picLocks noChangeAspect="1" noChangeArrowheads="1"/>
          </p:cNvPicPr>
          <p:nvPr/>
        </p:nvPicPr>
        <p:blipFill>
          <a:blip r:embed="rId4"/>
          <a:srcRect l="4762" t="9727"/>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1407116" cy="369332"/>
          </a:xfrm>
          <a:prstGeom prst="rect">
            <a:avLst/>
          </a:prstGeom>
          <a:noFill/>
        </p:spPr>
        <p:txBody>
          <a:bodyPr wrap="none" rtlCol="0">
            <a:spAutoFit/>
          </a:bodyPr>
          <a:lstStyle/>
          <a:p>
            <a:r>
              <a:rPr lang="en-US" dirty="0" smtClean="0">
                <a:solidFill>
                  <a:schemeClr val="tx1">
                    <a:lumMod val="85000"/>
                    <a:lumOff val="15000"/>
                  </a:schemeClr>
                </a:solidFill>
              </a:rPr>
              <a:t>PROPULSION</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13" name="Group 12"/>
          <p:cNvGrpSpPr/>
          <p:nvPr/>
        </p:nvGrpSpPr>
        <p:grpSpPr>
          <a:xfrm>
            <a:off x="533400" y="571500"/>
            <a:ext cx="8077200" cy="4114800"/>
            <a:chOff x="533400" y="571500"/>
            <a:chExt cx="8077200" cy="4114800"/>
          </a:xfrm>
        </p:grpSpPr>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8400" y="1638300"/>
              <a:ext cx="4572000" cy="1754326"/>
            </a:xfrm>
            <a:prstGeom prst="rect">
              <a:avLst/>
            </a:prstGeom>
          </p:spPr>
          <p:txBody>
            <a:bodyPr>
              <a:spAutoFit/>
            </a:bodyPr>
            <a:lstStyle/>
            <a:p>
              <a:r>
                <a:rPr lang="en-US" dirty="0" smtClean="0">
                  <a:solidFill>
                    <a:schemeClr val="bg1"/>
                  </a:solidFill>
                  <a:latin typeface="Segoe UI" pitchFamily="34" charset="0"/>
                  <a:ea typeface="Segoe UI" pitchFamily="34" charset="0"/>
                  <a:cs typeface="Segoe UI" pitchFamily="34" charset="0"/>
                </a:rPr>
                <a:t>Propulsion (1 slide) Key Points:</a:t>
              </a:r>
            </a:p>
            <a:p>
              <a:r>
                <a:rPr lang="en-US" dirty="0">
                  <a:solidFill>
                    <a:schemeClr val="bg1"/>
                  </a:solidFill>
                  <a:latin typeface="Segoe UI" pitchFamily="34" charset="0"/>
                  <a:ea typeface="Segoe UI" pitchFamily="34" charset="0"/>
                  <a:cs typeface="Segoe UI" pitchFamily="34" charset="0"/>
                </a:rPr>
                <a:t>o   </a:t>
              </a:r>
              <a:r>
                <a:rPr lang="en-US" dirty="0" smtClean="0">
                  <a:solidFill>
                    <a:schemeClr val="bg1"/>
                  </a:solidFill>
                  <a:latin typeface="Segoe UI" pitchFamily="34" charset="0"/>
                  <a:ea typeface="Segoe UI" pitchFamily="34" charset="0"/>
                  <a:cs typeface="Segoe UI" pitchFamily="34" charset="0"/>
                </a:rPr>
                <a:t>Need for advance space propulsion (getting there and coming back is difficult)</a:t>
              </a:r>
            </a:p>
            <a:p>
              <a:r>
                <a:rPr lang="en-US" dirty="0">
                  <a:solidFill>
                    <a:schemeClr val="bg1"/>
                  </a:solidFill>
                  <a:latin typeface="Segoe UI" pitchFamily="34" charset="0"/>
                  <a:ea typeface="Segoe UI" pitchFamily="34" charset="0"/>
                  <a:cs typeface="Segoe UI" pitchFamily="34" charset="0"/>
                </a:rPr>
                <a:t>o   </a:t>
              </a:r>
              <a:r>
                <a:rPr lang="en-US" dirty="0" smtClean="0">
                  <a:solidFill>
                    <a:schemeClr val="bg1"/>
                  </a:solidFill>
                  <a:latin typeface="Segoe UI" pitchFamily="34" charset="0"/>
                  <a:ea typeface="Segoe UI" pitchFamily="34" charset="0"/>
                  <a:cs typeface="Segoe UI" pitchFamily="34" charset="0"/>
                </a:rPr>
                <a:t>NTR usually a clear advantage</a:t>
              </a:r>
            </a:p>
            <a:p>
              <a:r>
                <a:rPr lang="en-US" dirty="0">
                  <a:solidFill>
                    <a:schemeClr val="bg1"/>
                  </a:solidFill>
                  <a:latin typeface="Segoe UI" pitchFamily="34" charset="0"/>
                  <a:ea typeface="Segoe UI" pitchFamily="34" charset="0"/>
                  <a:cs typeface="Segoe UI" pitchFamily="34" charset="0"/>
                </a:rPr>
                <a:t>o   </a:t>
              </a:r>
              <a:r>
                <a:rPr lang="en-US" dirty="0" smtClean="0">
                  <a:solidFill>
                    <a:schemeClr val="bg1"/>
                  </a:solidFill>
                  <a:latin typeface="Segoe UI" pitchFamily="34" charset="0"/>
                  <a:ea typeface="Segoe UI" pitchFamily="34" charset="0"/>
                  <a:cs typeface="Segoe UI" pitchFamily="34" charset="0"/>
                </a:rPr>
                <a:t>Key enabler may be lunar O2</a:t>
              </a:r>
            </a:p>
            <a:p>
              <a:r>
                <a:rPr lang="en-US" dirty="0">
                  <a:solidFill>
                    <a:schemeClr val="bg1"/>
                  </a:solidFill>
                  <a:latin typeface="Segoe UI" pitchFamily="34" charset="0"/>
                  <a:ea typeface="Segoe UI" pitchFamily="34" charset="0"/>
                  <a:cs typeface="Segoe UI" pitchFamily="34" charset="0"/>
                </a:rPr>
                <a:t>o   </a:t>
              </a:r>
              <a:r>
                <a:rPr lang="en-US" dirty="0" smtClean="0">
                  <a:solidFill>
                    <a:schemeClr val="bg1"/>
                  </a:solidFill>
                  <a:latin typeface="Segoe UI" pitchFamily="34" charset="0"/>
                  <a:ea typeface="Segoe UI" pitchFamily="34" charset="0"/>
                  <a:cs typeface="Segoe UI" pitchFamily="34" charset="0"/>
                </a:rPr>
                <a:t>SEP, VASIMR for cargo possibility?</a:t>
              </a:r>
              <a:endParaRPr lang="en-US" dirty="0">
                <a:solidFill>
                  <a:schemeClr val="bg1"/>
                </a:solidFill>
                <a:latin typeface="Segoe UI" pitchFamily="34" charset="0"/>
                <a:ea typeface="Segoe UI" pitchFamily="34" charset="0"/>
                <a:cs typeface="Segoe U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D:\MIT\ESD.411, 412, 413\Mars2040\EDL.png"/>
          <p:cNvPicPr>
            <a:picLocks noChangeAspect="1" noChangeArrowheads="1"/>
          </p:cNvPicPr>
          <p:nvPr/>
        </p:nvPicPr>
        <p:blipFill>
          <a:blip r:embed="rId3"/>
          <a:srcRect l="4762" t="9727"/>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135410" cy="369332"/>
          </a:xfrm>
          <a:prstGeom prst="rect">
            <a:avLst/>
          </a:prstGeom>
          <a:noFill/>
        </p:spPr>
        <p:txBody>
          <a:bodyPr wrap="none" rtlCol="0">
            <a:spAutoFit/>
          </a:bodyPr>
          <a:lstStyle/>
          <a:p>
            <a:r>
              <a:rPr lang="en-US" dirty="0" smtClean="0">
                <a:solidFill>
                  <a:schemeClr val="tx1">
                    <a:lumMod val="85000"/>
                    <a:lumOff val="15000"/>
                  </a:schemeClr>
                </a:solidFill>
              </a:rPr>
              <a:t>ENTRY, DESCENT AND LANDING</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9" name="Group 8"/>
          <p:cNvGrpSpPr/>
          <p:nvPr/>
        </p:nvGrpSpPr>
        <p:grpSpPr>
          <a:xfrm>
            <a:off x="533400" y="571500"/>
            <a:ext cx="8077200" cy="4114800"/>
            <a:chOff x="533400" y="571500"/>
            <a:chExt cx="8077200" cy="4114800"/>
          </a:xfrm>
        </p:grpSpPr>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8400" y="1638300"/>
              <a:ext cx="4572000" cy="1477328"/>
            </a:xfrm>
            <a:prstGeom prst="rect">
              <a:avLst/>
            </a:prstGeom>
          </p:spPr>
          <p:txBody>
            <a:bodyPr>
              <a:spAutoFit/>
            </a:bodyPr>
            <a:lstStyle/>
            <a:p>
              <a:r>
                <a:rPr lang="en-US" dirty="0" smtClean="0">
                  <a:solidFill>
                    <a:schemeClr val="bg1"/>
                  </a:solidFill>
                  <a:latin typeface="Segoe UI" pitchFamily="34" charset="0"/>
                  <a:ea typeface="Segoe UI" pitchFamily="34" charset="0"/>
                  <a:cs typeface="Segoe UI" pitchFamily="34" charset="0"/>
                </a:rPr>
                <a:t>EDL (1 slide) Key Points:</a:t>
              </a:r>
            </a:p>
            <a:p>
              <a:r>
                <a:rPr lang="en-US" dirty="0" smtClean="0">
                  <a:solidFill>
                    <a:schemeClr val="bg1"/>
                  </a:solidFill>
                  <a:latin typeface="Segoe UI" pitchFamily="34" charset="0"/>
                  <a:ea typeface="Segoe UI" pitchFamily="34" charset="0"/>
                  <a:cs typeface="Segoe UI" pitchFamily="34" charset="0"/>
                </a:rPr>
                <a:t>o   We’ve never landed anything heavier than 1t; demonstration needed for heavier mass -&gt; need to land 40t</a:t>
              </a:r>
            </a:p>
            <a:p>
              <a:r>
                <a:rPr lang="en-US" dirty="0" smtClean="0">
                  <a:solidFill>
                    <a:schemeClr val="bg1"/>
                  </a:solidFill>
                  <a:latin typeface="Segoe UI" pitchFamily="34" charset="0"/>
                  <a:ea typeface="Segoe UI" pitchFamily="34" charset="0"/>
                  <a:cs typeface="Segoe UI" pitchFamily="34" charset="0"/>
                </a:rPr>
                <a:t>o   </a:t>
              </a:r>
              <a:r>
                <a:rPr lang="en-US" dirty="0" err="1" smtClean="0">
                  <a:solidFill>
                    <a:schemeClr val="bg1"/>
                  </a:solidFill>
                  <a:latin typeface="Segoe UI" pitchFamily="34" charset="0"/>
                  <a:ea typeface="Segoe UI" pitchFamily="34" charset="0"/>
                  <a:cs typeface="Segoe UI" pitchFamily="34" charset="0"/>
                </a:rPr>
                <a:t>Aerocapture</a:t>
              </a:r>
              <a:r>
                <a:rPr lang="en-US" dirty="0" smtClean="0">
                  <a:solidFill>
                    <a:schemeClr val="bg1"/>
                  </a:solidFill>
                  <a:latin typeface="Segoe UI" pitchFamily="34" charset="0"/>
                  <a:ea typeface="Segoe UI" pitchFamily="34" charset="0"/>
                  <a:cs typeface="Segoe UI" pitchFamily="34" charset="0"/>
                </a:rPr>
                <a:t> vs. Propulsive capture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r="5511"/>
          <a:stretch>
            <a:fillRect/>
          </a:stretch>
        </p:blipFill>
        <p:spPr bwMode="auto">
          <a:xfrm>
            <a:off x="0" y="5619"/>
            <a:ext cx="9144000" cy="5709381"/>
          </a:xfrm>
          <a:prstGeom prst="rect">
            <a:avLst/>
          </a:prstGeom>
          <a:noFill/>
          <a:ln w="9525">
            <a:noFill/>
            <a:miter lim="800000"/>
            <a:headEnd/>
            <a:tailEnd/>
          </a:ln>
          <a:effectLst/>
        </p:spPr>
      </p:pic>
      <p:pic>
        <p:nvPicPr>
          <p:cNvPr id="2050" name="Picture 2" descr="D:\MIT\ESD.411, 412, 413\Mars2040\PM.png"/>
          <p:cNvPicPr>
            <a:picLocks noChangeAspect="1" noChangeArrowheads="1"/>
          </p:cNvPicPr>
          <p:nvPr/>
        </p:nvPicPr>
        <p:blipFill>
          <a:blip r:embed="rId4"/>
          <a:srcRect l="1556" r="5098"/>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588786" cy="369332"/>
          </a:xfrm>
          <a:prstGeom prst="rect">
            <a:avLst/>
          </a:prstGeom>
          <a:noFill/>
        </p:spPr>
        <p:txBody>
          <a:bodyPr wrap="none" rtlCol="0">
            <a:spAutoFit/>
          </a:bodyPr>
          <a:lstStyle/>
          <a:p>
            <a:r>
              <a:rPr lang="en-US" dirty="0" smtClean="0">
                <a:solidFill>
                  <a:schemeClr val="tx1">
                    <a:lumMod val="85000"/>
                    <a:lumOff val="15000"/>
                  </a:schemeClr>
                </a:solidFill>
              </a:rPr>
              <a:t>FINANCIAL IMPLICATIONS</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2" name="Group 8"/>
          <p:cNvGrpSpPr/>
          <p:nvPr/>
        </p:nvGrpSpPr>
        <p:grpSpPr>
          <a:xfrm>
            <a:off x="533400" y="571500"/>
            <a:ext cx="8077200" cy="4114800"/>
            <a:chOff x="533400" y="571500"/>
            <a:chExt cx="8077200" cy="4114800"/>
          </a:xfrm>
        </p:grpSpPr>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723900"/>
              <a:ext cx="7010400" cy="3539430"/>
            </a:xfrm>
            <a:prstGeom prst="rect">
              <a:avLst/>
            </a:prstGeom>
          </p:spPr>
          <p:txBody>
            <a:bodyPr wrap="square">
              <a:spAutoFit/>
            </a:bodyPr>
            <a:lstStyle/>
            <a:p>
              <a:r>
                <a:rPr lang="en-US" sz="1400" dirty="0" smtClean="0">
                  <a:solidFill>
                    <a:schemeClr val="bg1"/>
                  </a:solidFill>
                </a:rPr>
                <a:t>  Current ISS budget -&gt; $3b/yr</a:t>
              </a:r>
            </a:p>
            <a:p>
              <a:r>
                <a:rPr lang="en-US" sz="1400" dirty="0" smtClean="0">
                  <a:solidFill>
                    <a:schemeClr val="bg1"/>
                  </a:solidFill>
                </a:rPr>
                <a:t>·         Current Payload cost -&gt; ~$5k~$10k/kg; IMLEO -&gt; ~$1.5b~$3b/yr for launch only, using lowest estimate</a:t>
              </a:r>
            </a:p>
            <a:p>
              <a:r>
                <a:rPr lang="en-US" sz="1400" dirty="0" smtClean="0">
                  <a:solidFill>
                    <a:schemeClr val="bg1"/>
                  </a:solidFill>
                </a:rPr>
                <a:t>o   ISS budget ~$3b/yr for ISS only for 2014, and launch cost accounts for 34%. So, $4.5~$9b/yr in operation cost for Mars (3x the launch cost)</a:t>
              </a:r>
            </a:p>
            <a:p>
              <a:r>
                <a:rPr lang="en-US" sz="1400" dirty="0" smtClean="0">
                  <a:solidFill>
                    <a:schemeClr val="bg1"/>
                  </a:solidFill>
                </a:rPr>
                <a:t>·         NASA Budget (</a:t>
              </a:r>
              <a:r>
                <a:rPr lang="en-US" sz="1400" dirty="0" smtClean="0">
                  <a:solidFill>
                    <a:schemeClr val="bg1"/>
                  </a:solidFill>
                  <a:hlinkClick r:id="rId6"/>
                </a:rPr>
                <a:t>http://www.nasa.gov/sites/default/files/files/NASA_FY_2016_Budget_Estimates.pdf</a:t>
              </a:r>
              <a:r>
                <a:rPr lang="en-US" sz="1400" dirty="0" smtClean="0">
                  <a:solidFill>
                    <a:schemeClr val="bg1"/>
                  </a:solidFill>
                </a:rPr>
                <a:t>) &amp; ISS Operating Cost (</a:t>
              </a:r>
              <a:r>
                <a:rPr lang="en-US" sz="1400" dirty="0" smtClean="0">
                  <a:solidFill>
                    <a:schemeClr val="bg1"/>
                  </a:solidFill>
                  <a:hlinkClick r:id="rId7"/>
                </a:rPr>
                <a:t>http://oig.nasa.gov/audits/reports/FY14/IG-14-031.pdf</a:t>
              </a:r>
              <a:r>
                <a:rPr lang="en-US" sz="1400" dirty="0" smtClean="0">
                  <a:solidFill>
                    <a:schemeClr val="bg1"/>
                  </a:solidFill>
                </a:rPr>
                <a:t>) </a:t>
              </a:r>
            </a:p>
            <a:p>
              <a:r>
                <a:rPr lang="en-US" sz="1400" dirty="0" smtClean="0">
                  <a:solidFill>
                    <a:schemeClr val="bg1"/>
                  </a:solidFill>
                </a:rPr>
                <a:t>·         At $1k/kg, the operation cost becomes, &lt; $1b/yr for Mars. (2x the projected/announced cost per </a:t>
              </a:r>
              <a:r>
                <a:rPr lang="en-US" sz="1400" dirty="0" err="1" smtClean="0">
                  <a:solidFill>
                    <a:schemeClr val="bg1"/>
                  </a:solidFill>
                </a:rPr>
                <a:t>SpaceX</a:t>
              </a:r>
              <a:r>
                <a:rPr lang="en-US" sz="1400" dirty="0" smtClean="0">
                  <a:solidFill>
                    <a:schemeClr val="bg1"/>
                  </a:solidFill>
                </a:rPr>
                <a:t>)</a:t>
              </a:r>
            </a:p>
            <a:p>
              <a:r>
                <a:rPr lang="en-US" sz="1400" dirty="0" smtClean="0">
                  <a:solidFill>
                    <a:schemeClr val="bg1"/>
                  </a:solidFill>
                </a:rPr>
                <a:t>o   Account for lunar O2; getting it in LEO -&gt; incentive for companies to provide O2 at &lt; $1k/kg in LEO</a:t>
              </a:r>
            </a:p>
            <a:p>
              <a:r>
                <a:rPr lang="en-US" sz="1400" dirty="0" smtClean="0">
                  <a:solidFill>
                    <a:schemeClr val="bg1"/>
                  </a:solidFill>
                </a:rPr>
                <a:t>§  Accounting for lunar O2, this will add about $350m/yr for lunar O2 case. Total will be about $1b/yr for NTR, $1.4b/yr </a:t>
              </a:r>
            </a:p>
            <a:p>
              <a:r>
                <a:rPr lang="en-US" sz="1400" dirty="0" smtClean="0">
                  <a:solidFill>
                    <a:schemeClr val="bg1"/>
                  </a:solidFill>
                </a:rPr>
                <a:t>o   International Partners Potential:</a:t>
              </a:r>
            </a:p>
            <a:p>
              <a:r>
                <a:rPr lang="en-US" sz="1400" dirty="0" smtClean="0">
                  <a:solidFill>
                    <a:schemeClr val="bg1"/>
                  </a:solidFill>
                </a:rPr>
                <a:t>§  Provide O2 in LEO, provide Cargo Transport (SEP, etc.), Power Modules, EDL system?</a:t>
              </a:r>
              <a:endParaRPr lang="en-US" sz="1400"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IT\ESD.411, 412, 413\Mars2040\PM.png"/>
          <p:cNvPicPr>
            <a:picLocks noChangeAspect="1" noChangeArrowheads="1"/>
          </p:cNvPicPr>
          <p:nvPr/>
        </p:nvPicPr>
        <p:blipFill>
          <a:blip r:embed="rId3"/>
          <a:srcRect l="1556" r="5098"/>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487732" cy="369332"/>
          </a:xfrm>
          <a:prstGeom prst="rect">
            <a:avLst/>
          </a:prstGeom>
          <a:noFill/>
        </p:spPr>
        <p:txBody>
          <a:bodyPr wrap="none" rtlCol="0">
            <a:spAutoFit/>
          </a:bodyPr>
          <a:lstStyle/>
          <a:p>
            <a:r>
              <a:rPr lang="en-US" dirty="0" smtClean="0">
                <a:solidFill>
                  <a:schemeClr val="tx1">
                    <a:lumMod val="85000"/>
                    <a:lumOff val="15000"/>
                  </a:schemeClr>
                </a:solidFill>
              </a:rPr>
              <a:t>PROJECT MANAGEMENT</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2" name="Group 8"/>
          <p:cNvGrpSpPr/>
          <p:nvPr/>
        </p:nvGrpSpPr>
        <p:grpSpPr>
          <a:xfrm>
            <a:off x="533400" y="571500"/>
            <a:ext cx="8077200" cy="4114800"/>
            <a:chOff x="533400" y="571500"/>
            <a:chExt cx="8077200" cy="4114800"/>
          </a:xfrm>
        </p:grpSpPr>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723900"/>
              <a:ext cx="7010400" cy="523220"/>
            </a:xfrm>
            <a:prstGeom prst="rect">
              <a:avLst/>
            </a:prstGeom>
          </p:spPr>
          <p:txBody>
            <a:bodyPr wrap="square">
              <a:spAutoFit/>
            </a:bodyPr>
            <a:lstStyle/>
            <a:p>
              <a:r>
                <a:rPr lang="en-US" sz="1400" dirty="0" smtClean="0">
                  <a:solidFill>
                    <a:schemeClr val="bg1"/>
                  </a:solidFill>
                </a:rPr>
                <a:t>  ·         PM-wise (1 slide) -&gt; Pathway to Exploration Report (to be reviewed), follow similar road. </a:t>
              </a:r>
              <a:endParaRPr lang="en-US" sz="1400"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space4case.inhetweb.nl/mmw/media/mars2002/elysium2.jpg"/>
          <p:cNvPicPr>
            <a:picLocks noChangeAspect="1" noChangeArrowheads="1"/>
          </p:cNvPicPr>
          <p:nvPr/>
        </p:nvPicPr>
        <p:blipFill>
          <a:blip r:embed="rId4"/>
          <a:srcRect t="16666"/>
          <a:stretch>
            <a:fillRect/>
          </a:stretch>
        </p:blipFill>
        <p:spPr bwMode="auto">
          <a:xfrm>
            <a:off x="0" y="0"/>
            <a:ext cx="9144000" cy="5715000"/>
          </a:xfrm>
          <a:prstGeom prst="rect">
            <a:avLst/>
          </a:prstGeom>
          <a:noFill/>
        </p:spPr>
      </p:pic>
      <p:pic>
        <p:nvPicPr>
          <p:cNvPr id="4099" name="Picture 3" descr="D:\MIT\ESD.411, 412, 413\Mars2040\tool.png"/>
          <p:cNvPicPr>
            <a:picLocks noChangeAspect="1" noChangeArrowheads="1"/>
          </p:cNvPicPr>
          <p:nvPr/>
        </p:nvPicPr>
        <p:blipFill>
          <a:blip r:embed="rId5"/>
          <a:srcRect t="16666"/>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4715906" cy="369332"/>
          </a:xfrm>
          <a:prstGeom prst="rect">
            <a:avLst/>
          </a:prstGeom>
          <a:noFill/>
        </p:spPr>
        <p:txBody>
          <a:bodyPr wrap="none" rtlCol="0">
            <a:spAutoFit/>
          </a:bodyPr>
          <a:lstStyle/>
          <a:p>
            <a:r>
              <a:rPr lang="en-US" dirty="0" smtClean="0">
                <a:solidFill>
                  <a:schemeClr val="tx1">
                    <a:lumMod val="85000"/>
                    <a:lumOff val="15000"/>
                  </a:schemeClr>
                </a:solidFill>
              </a:rPr>
              <a:t>MODEL AND TOOL DEVELOPMENT: Construction</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6" cstate="print"/>
          <a:srcRect b="22123"/>
          <a:stretch>
            <a:fillRect/>
          </a:stretch>
        </p:blipFill>
        <p:spPr bwMode="auto">
          <a:xfrm>
            <a:off x="7620000" y="5143500"/>
            <a:ext cx="1467707" cy="516647"/>
          </a:xfrm>
          <a:prstGeom prst="rect">
            <a:avLst/>
          </a:prstGeom>
          <a:noFill/>
        </p:spPr>
      </p:pic>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046099730"/>
              </p:ext>
            </p:extLst>
          </p:nvPr>
        </p:nvGraphicFramePr>
        <p:xfrm>
          <a:off x="1758379" y="1185862"/>
          <a:ext cx="5627242" cy="2886075"/>
        </p:xfrm>
        <a:graphic>
          <a:graphicData uri="http://schemas.openxmlformats.org/presentationml/2006/ole">
            <mc:AlternateContent xmlns:mc="http://schemas.openxmlformats.org/markup-compatibility/2006">
              <mc:Choice xmlns:v="urn:schemas-microsoft-com:vml" Requires="v">
                <p:oleObj spid="_x0000_s2129" name="Bitmap Image" r:id="rId7" imgW="8877240" imgH="4552920" progId="Paint.Picture">
                  <p:embed/>
                </p:oleObj>
              </mc:Choice>
              <mc:Fallback>
                <p:oleObj name="Bitmap Image" r:id="rId7" imgW="8877240" imgH="4552920" progId="Paint.Picture">
                  <p:embed/>
                  <p:pic>
                    <p:nvPicPr>
                      <p:cNvPr id="0" name=""/>
                      <p:cNvPicPr/>
                      <p:nvPr/>
                    </p:nvPicPr>
                    <p:blipFill>
                      <a:blip r:embed="rId8"/>
                      <a:stretch>
                        <a:fillRect/>
                      </a:stretch>
                    </p:blipFill>
                    <p:spPr>
                      <a:xfrm>
                        <a:off x="1758379" y="1185862"/>
                        <a:ext cx="5627242" cy="2886075"/>
                      </a:xfrm>
                      <a:prstGeom prst="rect">
                        <a:avLst/>
                      </a:prstGeom>
                    </p:spPr>
                  </p:pic>
                </p:oleObj>
              </mc:Fallback>
            </mc:AlternateContent>
          </a:graphicData>
        </a:graphic>
      </p:graphicFrame>
      <p:pic>
        <p:nvPicPr>
          <p:cNvPr id="2050" name="Picture 2" descr="https://lh5.googleusercontent.com/vmoWZSPo023tdwkjIegTWlae3rZUg6xADkfSoLjAPFhqGu3n3tZ-vuoCniTJ6y14tUWa43U55P8Br9htsihiVfOrPYK2BHnrxLsUknOi0WHBdceciNuO-AA3YGTMTPAK0Lgco_11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7364" y="700689"/>
            <a:ext cx="6529271" cy="3856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space4case.inhetweb.nl/mmw/media/mars2002/elysium2.jpg"/>
          <p:cNvPicPr>
            <a:picLocks noChangeAspect="1" noChangeArrowheads="1"/>
          </p:cNvPicPr>
          <p:nvPr/>
        </p:nvPicPr>
        <p:blipFill>
          <a:blip r:embed="rId3"/>
          <a:srcRect t="16666"/>
          <a:stretch>
            <a:fillRect/>
          </a:stretch>
        </p:blipFill>
        <p:spPr bwMode="auto">
          <a:xfrm>
            <a:off x="0" y="0"/>
            <a:ext cx="9144000" cy="5715000"/>
          </a:xfrm>
          <a:prstGeom prst="rect">
            <a:avLst/>
          </a:prstGeom>
          <a:noFill/>
        </p:spPr>
      </p:pic>
      <p:pic>
        <p:nvPicPr>
          <p:cNvPr id="4099" name="Picture 3" descr="D:\MIT\ESD.411, 412, 413\Mars2040\tool.png"/>
          <p:cNvPicPr>
            <a:picLocks noChangeAspect="1" noChangeArrowheads="1"/>
          </p:cNvPicPr>
          <p:nvPr/>
        </p:nvPicPr>
        <p:blipFill>
          <a:blip r:embed="rId4"/>
          <a:srcRect t="16666"/>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931397" cy="369332"/>
          </a:xfrm>
          <a:prstGeom prst="rect">
            <a:avLst/>
          </a:prstGeom>
          <a:noFill/>
        </p:spPr>
        <p:txBody>
          <a:bodyPr wrap="none" rtlCol="0">
            <a:spAutoFit/>
          </a:bodyPr>
          <a:lstStyle/>
          <a:p>
            <a:r>
              <a:rPr lang="en-US" dirty="0" smtClean="0">
                <a:solidFill>
                  <a:schemeClr val="tx1">
                    <a:lumMod val="85000"/>
                    <a:lumOff val="15000"/>
                  </a:schemeClr>
                </a:solidFill>
              </a:rPr>
              <a:t>MODEL AND TOOL DEVELOPMENT: V&amp;V</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sp>
        <p:nvSpPr>
          <p:cNvPr id="20" name="Rectangle 19"/>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6"/>
          <a:stretch>
            <a:fillRect/>
          </a:stretch>
        </p:blipFill>
        <p:spPr>
          <a:xfrm>
            <a:off x="5364080" y="2859671"/>
            <a:ext cx="3064499" cy="1669466"/>
          </a:xfrm>
          <a:prstGeom prst="rect">
            <a:avLst/>
          </a:prstGeom>
        </p:spPr>
      </p:pic>
      <p:pic>
        <p:nvPicPr>
          <p:cNvPr id="1026" name="Picture 2" descr="https://lh5.googleusercontent.com/6G85EiuX2DMeqFvPIJ0rc4iGKKN14HGOHlsrKmzgwbxny7HDXJ5ArFNosNRTM2BKBtOpajnOhHydMQlkopCgMrG6ILYZEJfq2nV6FlO9crEdtnYqACedVZpw3OVkG5BCma1jSVHnsQ"/>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4" r="1"/>
          <a:stretch/>
        </p:blipFill>
        <p:spPr bwMode="auto">
          <a:xfrm>
            <a:off x="5333999" y="1092609"/>
            <a:ext cx="3077373" cy="1691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44013" y="730897"/>
            <a:ext cx="1689373" cy="369332"/>
          </a:xfrm>
          <a:prstGeom prst="rect">
            <a:avLst/>
          </a:prstGeom>
          <a:noFill/>
        </p:spPr>
        <p:txBody>
          <a:bodyPr wrap="none" rtlCol="0">
            <a:spAutoFit/>
          </a:bodyPr>
          <a:lstStyle/>
          <a:p>
            <a:r>
              <a:rPr lang="en-US" dirty="0" smtClean="0">
                <a:solidFill>
                  <a:schemeClr val="bg1"/>
                </a:solidFill>
              </a:rPr>
              <a:t>…and Validation</a:t>
            </a:r>
            <a:endParaRPr lang="en-US" dirty="0">
              <a:solidFill>
                <a:schemeClr val="bg1"/>
              </a:solidFill>
            </a:endParaRPr>
          </a:p>
        </p:txBody>
      </p:sp>
      <p:sp>
        <p:nvSpPr>
          <p:cNvPr id="11" name="TextBox 10"/>
          <p:cNvSpPr txBox="1"/>
          <p:nvPr/>
        </p:nvSpPr>
        <p:spPr>
          <a:xfrm>
            <a:off x="1600200" y="730897"/>
            <a:ext cx="1427507" cy="369332"/>
          </a:xfrm>
          <a:prstGeom prst="rect">
            <a:avLst/>
          </a:prstGeom>
          <a:noFill/>
        </p:spPr>
        <p:txBody>
          <a:bodyPr wrap="none" rtlCol="0">
            <a:spAutoFit/>
          </a:bodyPr>
          <a:lstStyle/>
          <a:p>
            <a:r>
              <a:rPr lang="en-US" dirty="0" smtClean="0">
                <a:solidFill>
                  <a:schemeClr val="bg1"/>
                </a:solidFill>
              </a:rPr>
              <a:t>Verification…</a:t>
            </a:r>
            <a:endParaRPr lang="en-US" dirty="0">
              <a:solidFill>
                <a:schemeClr val="bg1"/>
              </a:solidFill>
            </a:endParaRPr>
          </a:p>
        </p:txBody>
      </p:sp>
      <p:pic>
        <p:nvPicPr>
          <p:cNvPr id="1028" name="Picture 4" descr="https://lh3.googleusercontent.com/6JUThOwV1ooSLwgHtPF7ivx6YRkee5bkFetiaPaXpoyPky9-f7PxPIWIv56W9HR9VdnaTMmOcw-CdzYJufLYqIcEHm1QQYIEbCI1CDafSCCkTWNXWIqsuTohNf_H8DWaLVpc56eZ1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2284" y="2614612"/>
            <a:ext cx="2863338" cy="1914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2099" y="1074669"/>
            <a:ext cx="1843707" cy="1382780"/>
          </a:xfrm>
          <a:prstGeom prst="rect">
            <a:avLst/>
          </a:prstGeom>
        </p:spPr>
      </p:pic>
    </p:spTree>
    <p:extLst>
      <p:ext uri="{BB962C8B-B14F-4D97-AF65-F5344CB8AC3E}">
        <p14:creationId xmlns:p14="http://schemas.microsoft.com/office/powerpoint/2010/main" val="391608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space4case.inhetweb.nl/mmw/media/mars2002/elysium2.jpg"/>
          <p:cNvPicPr>
            <a:picLocks noChangeAspect="1" noChangeArrowheads="1"/>
          </p:cNvPicPr>
          <p:nvPr/>
        </p:nvPicPr>
        <p:blipFill>
          <a:blip r:embed="rId3"/>
          <a:srcRect t="16666"/>
          <a:stretch>
            <a:fillRect/>
          </a:stretch>
        </p:blipFill>
        <p:spPr bwMode="auto">
          <a:xfrm>
            <a:off x="0" y="0"/>
            <a:ext cx="9144000" cy="5715000"/>
          </a:xfrm>
          <a:prstGeom prst="rect">
            <a:avLst/>
          </a:prstGeom>
          <a:noFill/>
        </p:spPr>
      </p:pic>
      <p:pic>
        <p:nvPicPr>
          <p:cNvPr id="4099" name="Picture 3" descr="D:\MIT\ESD.411, 412, 413\Mars2040\tool.png"/>
          <p:cNvPicPr>
            <a:picLocks noChangeAspect="1" noChangeArrowheads="1"/>
          </p:cNvPicPr>
          <p:nvPr/>
        </p:nvPicPr>
        <p:blipFill>
          <a:blip r:embed="rId4"/>
          <a:srcRect t="16666"/>
          <a:stretch>
            <a:fillRect/>
          </a:stretch>
        </p:blipFill>
        <p:spPr bwMode="auto">
          <a:xfrm>
            <a:off x="0" y="0"/>
            <a:ext cx="9144000" cy="5715000"/>
          </a:xfrm>
          <a:prstGeom prst="rect">
            <a:avLst/>
          </a:prstGeom>
          <a:noFill/>
        </p:spPr>
      </p:pic>
      <p:sp>
        <p:nvSpPr>
          <p:cNvPr id="32" name="Rectangle 31"/>
          <p:cNvSpPr/>
          <p:nvPr/>
        </p:nvSpPr>
        <p:spPr>
          <a:xfrm>
            <a:off x="457200" y="38099"/>
            <a:ext cx="8077200" cy="5050547"/>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999108" cy="369332"/>
          </a:xfrm>
          <a:prstGeom prst="rect">
            <a:avLst/>
          </a:prstGeom>
          <a:noFill/>
        </p:spPr>
        <p:txBody>
          <a:bodyPr wrap="none" rtlCol="0">
            <a:spAutoFit/>
          </a:bodyPr>
          <a:lstStyle/>
          <a:p>
            <a:r>
              <a:rPr lang="en-US" dirty="0" smtClean="0">
                <a:solidFill>
                  <a:schemeClr val="tx1">
                    <a:lumMod val="85000"/>
                    <a:lumOff val="15000"/>
                  </a:schemeClr>
                </a:solidFill>
              </a:rPr>
              <a:t>INFRASTRUCTURE </a:t>
            </a:r>
            <a:r>
              <a:rPr lang="en-US" dirty="0" err="1" smtClean="0">
                <a:solidFill>
                  <a:schemeClr val="tx1">
                    <a:lumMod val="85000"/>
                    <a:lumOff val="15000"/>
                  </a:schemeClr>
                </a:solidFill>
              </a:rPr>
              <a:t>vs</a:t>
            </a:r>
            <a:r>
              <a:rPr lang="en-US" dirty="0" smtClean="0">
                <a:solidFill>
                  <a:schemeClr val="tx1">
                    <a:lumMod val="85000"/>
                    <a:lumOff val="15000"/>
                  </a:schemeClr>
                </a:solidFill>
              </a:rPr>
              <a:t> IMLEO COST TRADE</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8328" r="8328"/>
          <a:stretch/>
        </p:blipFill>
        <p:spPr>
          <a:xfrm>
            <a:off x="990600" y="137466"/>
            <a:ext cx="7010401" cy="3672702"/>
          </a:xfrm>
          <a:prstGeom prst="rect">
            <a:avLst/>
          </a:prstGeom>
        </p:spPr>
      </p:pic>
      <p:sp>
        <p:nvSpPr>
          <p:cNvPr id="3" name="TextBox 2"/>
          <p:cNvSpPr txBox="1"/>
          <p:nvPr/>
        </p:nvSpPr>
        <p:spPr>
          <a:xfrm>
            <a:off x="3981450" y="3947634"/>
            <a:ext cx="1295400" cy="1015663"/>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chemeClr val="bg1"/>
                </a:solidFill>
              </a:rPr>
              <a:t>8628:</a:t>
            </a:r>
          </a:p>
          <a:p>
            <a:r>
              <a:rPr lang="en-US" sz="1200" dirty="0" smtClean="0">
                <a:solidFill>
                  <a:schemeClr val="bg1"/>
                </a:solidFill>
              </a:rPr>
              <a:t>IMLEO: 37.88 </a:t>
            </a:r>
            <a:r>
              <a:rPr lang="en-US" sz="1200" dirty="0" err="1" smtClean="0">
                <a:solidFill>
                  <a:schemeClr val="bg1"/>
                </a:solidFill>
              </a:rPr>
              <a:t>mt</a:t>
            </a:r>
            <a:endParaRPr lang="en-US" sz="1200" dirty="0" smtClean="0">
              <a:solidFill>
                <a:schemeClr val="bg1"/>
              </a:solidFill>
            </a:endParaRPr>
          </a:p>
          <a:p>
            <a:r>
              <a:rPr lang="en-US" sz="1200" dirty="0" err="1" smtClean="0">
                <a:solidFill>
                  <a:schemeClr val="bg1"/>
                </a:solidFill>
              </a:rPr>
              <a:t>Infrastr</a:t>
            </a:r>
            <a:r>
              <a:rPr lang="en-US" sz="1200" dirty="0" smtClean="0">
                <a:solidFill>
                  <a:schemeClr val="bg1"/>
                </a:solidFill>
              </a:rPr>
              <a:t>: 51.6 </a:t>
            </a:r>
            <a:r>
              <a:rPr lang="en-US" sz="1200" dirty="0" err="1" smtClean="0">
                <a:solidFill>
                  <a:schemeClr val="bg1"/>
                </a:solidFill>
              </a:rPr>
              <a:t>mt</a:t>
            </a:r>
            <a:endParaRPr lang="en-US" sz="1200" dirty="0" smtClean="0">
              <a:solidFill>
                <a:schemeClr val="bg1"/>
              </a:solidFill>
            </a:endParaRPr>
          </a:p>
          <a:p>
            <a:r>
              <a:rPr lang="en-US" sz="1200" dirty="0" smtClean="0">
                <a:solidFill>
                  <a:schemeClr val="bg1"/>
                </a:solidFill>
              </a:rPr>
              <a:t>TranO2-</a:t>
            </a:r>
            <a:r>
              <a:rPr lang="en-US" sz="1200" dirty="0">
                <a:solidFill>
                  <a:schemeClr val="bg1"/>
                </a:solidFill>
              </a:rPr>
              <a:t>-</a:t>
            </a:r>
            <a:r>
              <a:rPr lang="en-US" sz="1200" dirty="0" err="1">
                <a:solidFill>
                  <a:schemeClr val="bg1"/>
                </a:solidFill>
              </a:rPr>
              <a:t>TranFuel</a:t>
            </a:r>
            <a:endParaRPr lang="en-US" sz="1200" dirty="0">
              <a:solidFill>
                <a:schemeClr val="bg1"/>
              </a:solidFill>
            </a:endParaRPr>
          </a:p>
          <a:p>
            <a:r>
              <a:rPr lang="en-US" sz="1200" dirty="0">
                <a:solidFill>
                  <a:schemeClr val="bg1"/>
                </a:solidFill>
              </a:rPr>
              <a:t>LUNAR-</a:t>
            </a:r>
            <a:r>
              <a:rPr lang="en-US" sz="1200" dirty="0" smtClean="0">
                <a:solidFill>
                  <a:schemeClr val="bg1"/>
                </a:solidFill>
              </a:rPr>
              <a:t>---EARTH</a:t>
            </a:r>
            <a:endParaRPr lang="en-US" sz="1200" dirty="0">
              <a:solidFill>
                <a:schemeClr val="bg1"/>
              </a:solidFill>
            </a:endParaRPr>
          </a:p>
        </p:txBody>
      </p:sp>
      <p:sp>
        <p:nvSpPr>
          <p:cNvPr id="14" name="TextBox 13"/>
          <p:cNvSpPr txBox="1"/>
          <p:nvPr/>
        </p:nvSpPr>
        <p:spPr>
          <a:xfrm>
            <a:off x="6172200" y="3947634"/>
            <a:ext cx="1752600" cy="1015663"/>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chemeClr val="bg1"/>
                </a:solidFill>
              </a:rPr>
              <a:t>7188:</a:t>
            </a:r>
          </a:p>
          <a:p>
            <a:r>
              <a:rPr lang="en-US" sz="1200" dirty="0" smtClean="0">
                <a:solidFill>
                  <a:schemeClr val="bg1"/>
                </a:solidFill>
              </a:rPr>
              <a:t>IMLEO: 31.79 </a:t>
            </a:r>
            <a:r>
              <a:rPr lang="en-US" sz="1200" dirty="0" err="1" smtClean="0">
                <a:solidFill>
                  <a:schemeClr val="bg1"/>
                </a:solidFill>
              </a:rPr>
              <a:t>mt</a:t>
            </a:r>
            <a:r>
              <a:rPr lang="en-US" sz="1200" dirty="0" smtClean="0">
                <a:solidFill>
                  <a:schemeClr val="bg1"/>
                </a:solidFill>
              </a:rPr>
              <a:t>  (-16%)</a:t>
            </a:r>
          </a:p>
          <a:p>
            <a:r>
              <a:rPr lang="en-US" sz="1200" dirty="0" err="1" smtClean="0">
                <a:solidFill>
                  <a:schemeClr val="bg1"/>
                </a:solidFill>
              </a:rPr>
              <a:t>Infrastr</a:t>
            </a:r>
            <a:r>
              <a:rPr lang="en-US" sz="1200" dirty="0" smtClean="0">
                <a:solidFill>
                  <a:schemeClr val="bg1"/>
                </a:solidFill>
              </a:rPr>
              <a:t>: 75.0 </a:t>
            </a:r>
            <a:r>
              <a:rPr lang="en-US" sz="1200" dirty="0" err="1" smtClean="0">
                <a:solidFill>
                  <a:schemeClr val="bg1"/>
                </a:solidFill>
              </a:rPr>
              <a:t>mt</a:t>
            </a:r>
            <a:r>
              <a:rPr lang="en-US" sz="1200" dirty="0" smtClean="0">
                <a:solidFill>
                  <a:schemeClr val="bg1"/>
                </a:solidFill>
              </a:rPr>
              <a:t>  (+45%)</a:t>
            </a:r>
          </a:p>
          <a:p>
            <a:r>
              <a:rPr lang="en-US" sz="1200" dirty="0">
                <a:solidFill>
                  <a:schemeClr val="bg1"/>
                </a:solidFill>
              </a:rPr>
              <a:t>TranO2--</a:t>
            </a:r>
            <a:r>
              <a:rPr lang="en-US" sz="1200" dirty="0" err="1">
                <a:solidFill>
                  <a:schemeClr val="bg1"/>
                </a:solidFill>
              </a:rPr>
              <a:t>TranFuel</a:t>
            </a:r>
            <a:endParaRPr lang="en-US" sz="1200" dirty="0">
              <a:solidFill>
                <a:schemeClr val="bg1"/>
              </a:solidFill>
            </a:endParaRPr>
          </a:p>
          <a:p>
            <a:r>
              <a:rPr lang="en-US" sz="1200" dirty="0">
                <a:solidFill>
                  <a:schemeClr val="bg1"/>
                </a:solidFill>
              </a:rPr>
              <a:t>LUNAR-</a:t>
            </a:r>
            <a:r>
              <a:rPr lang="en-US" sz="1200" dirty="0" smtClean="0">
                <a:solidFill>
                  <a:schemeClr val="bg1"/>
                </a:solidFill>
              </a:rPr>
              <a:t>---LUNAR</a:t>
            </a:r>
            <a:endParaRPr lang="en-US" sz="1200" dirty="0">
              <a:solidFill>
                <a:schemeClr val="bg1"/>
              </a:solidFill>
            </a:endParaRPr>
          </a:p>
        </p:txBody>
      </p:sp>
      <p:cxnSp>
        <p:nvCxnSpPr>
          <p:cNvPr id="8" name="Straight Arrow Connector 7"/>
          <p:cNvCxnSpPr>
            <a:stCxn id="3" idx="0"/>
          </p:cNvCxnSpPr>
          <p:nvPr/>
        </p:nvCxnSpPr>
        <p:spPr>
          <a:xfrm flipH="1" flipV="1">
            <a:off x="4305300" y="3162300"/>
            <a:ext cx="323850" cy="78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4" idx="0"/>
          </p:cNvCxnSpPr>
          <p:nvPr/>
        </p:nvCxnSpPr>
        <p:spPr>
          <a:xfrm flipH="1" flipV="1">
            <a:off x="5981700" y="3238500"/>
            <a:ext cx="1066800" cy="709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447800" y="3086100"/>
            <a:ext cx="304800" cy="2286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TextBox 27"/>
          <p:cNvSpPr txBox="1"/>
          <p:nvPr/>
        </p:nvSpPr>
        <p:spPr>
          <a:xfrm>
            <a:off x="1873967" y="3933219"/>
            <a:ext cx="1295400" cy="1015663"/>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chemeClr val="bg1"/>
                </a:solidFill>
              </a:rPr>
              <a:t>7908:</a:t>
            </a:r>
          </a:p>
          <a:p>
            <a:r>
              <a:rPr lang="en-US" sz="1200" dirty="0" smtClean="0">
                <a:solidFill>
                  <a:schemeClr val="bg1"/>
                </a:solidFill>
              </a:rPr>
              <a:t>IMLEO: 68.4 </a:t>
            </a:r>
            <a:r>
              <a:rPr lang="en-US" sz="1200" dirty="0" err="1" smtClean="0">
                <a:solidFill>
                  <a:schemeClr val="bg1"/>
                </a:solidFill>
              </a:rPr>
              <a:t>mt</a:t>
            </a:r>
            <a:endParaRPr lang="en-US" sz="1200" dirty="0" smtClean="0">
              <a:solidFill>
                <a:schemeClr val="bg1"/>
              </a:solidFill>
            </a:endParaRPr>
          </a:p>
          <a:p>
            <a:r>
              <a:rPr lang="en-US" sz="1200" dirty="0" err="1" smtClean="0">
                <a:solidFill>
                  <a:schemeClr val="bg1"/>
                </a:solidFill>
              </a:rPr>
              <a:t>Infrastr</a:t>
            </a:r>
            <a:r>
              <a:rPr lang="en-US" sz="1200" dirty="0" smtClean="0">
                <a:solidFill>
                  <a:schemeClr val="bg1"/>
                </a:solidFill>
              </a:rPr>
              <a:t>: 45.0 </a:t>
            </a:r>
            <a:r>
              <a:rPr lang="en-US" sz="1200" dirty="0" err="1" smtClean="0">
                <a:solidFill>
                  <a:schemeClr val="bg1"/>
                </a:solidFill>
              </a:rPr>
              <a:t>mt</a:t>
            </a:r>
            <a:endParaRPr lang="en-US" sz="1200" dirty="0" smtClean="0">
              <a:solidFill>
                <a:schemeClr val="bg1"/>
              </a:solidFill>
            </a:endParaRPr>
          </a:p>
          <a:p>
            <a:r>
              <a:rPr lang="en-US" sz="1200" dirty="0" smtClean="0">
                <a:solidFill>
                  <a:schemeClr val="bg1"/>
                </a:solidFill>
              </a:rPr>
              <a:t>TranO2-</a:t>
            </a:r>
            <a:r>
              <a:rPr lang="en-US" sz="1200" dirty="0">
                <a:solidFill>
                  <a:schemeClr val="bg1"/>
                </a:solidFill>
              </a:rPr>
              <a:t>-</a:t>
            </a:r>
            <a:r>
              <a:rPr lang="en-US" sz="1200" dirty="0" err="1">
                <a:solidFill>
                  <a:schemeClr val="bg1"/>
                </a:solidFill>
              </a:rPr>
              <a:t>TranFuel</a:t>
            </a:r>
            <a:endParaRPr lang="en-US" sz="1200" dirty="0">
              <a:solidFill>
                <a:schemeClr val="bg1"/>
              </a:solidFill>
            </a:endParaRPr>
          </a:p>
          <a:p>
            <a:r>
              <a:rPr lang="en-US" sz="1200" dirty="0" smtClean="0">
                <a:solidFill>
                  <a:schemeClr val="bg1"/>
                </a:solidFill>
              </a:rPr>
              <a:t>EARTH----EARTH</a:t>
            </a:r>
            <a:endParaRPr lang="en-US" sz="1200" dirty="0">
              <a:solidFill>
                <a:schemeClr val="bg1"/>
              </a:solidFill>
            </a:endParaRPr>
          </a:p>
        </p:txBody>
      </p:sp>
      <p:cxnSp>
        <p:nvCxnSpPr>
          <p:cNvPr id="29" name="Straight Arrow Connector 28"/>
          <p:cNvCxnSpPr>
            <a:stCxn id="28" idx="0"/>
          </p:cNvCxnSpPr>
          <p:nvPr/>
        </p:nvCxnSpPr>
        <p:spPr>
          <a:xfrm flipV="1">
            <a:off x="2521667" y="2628900"/>
            <a:ext cx="1288333" cy="130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MIT\ESD.411, 412, 413\Mars2040\tool.png"/>
          <p:cNvPicPr>
            <a:picLocks noChangeAspect="1" noChangeArrowheads="1"/>
          </p:cNvPicPr>
          <p:nvPr/>
        </p:nvPicPr>
        <p:blipFill>
          <a:blip r:embed="rId3"/>
          <a:srcRect t="16666"/>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059427" cy="369332"/>
          </a:xfrm>
          <a:prstGeom prst="rect">
            <a:avLst/>
          </a:prstGeom>
          <a:noFill/>
        </p:spPr>
        <p:txBody>
          <a:bodyPr wrap="none" rtlCol="0">
            <a:spAutoFit/>
          </a:bodyPr>
          <a:lstStyle/>
          <a:p>
            <a:r>
              <a:rPr lang="en-US" dirty="0" smtClean="0">
                <a:solidFill>
                  <a:schemeClr val="tx1">
                    <a:lumMod val="85000"/>
                    <a:lumOff val="15000"/>
                  </a:schemeClr>
                </a:solidFill>
              </a:rPr>
              <a:t>Sensitivity Analysis: Propulsion</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sp>
        <p:nvSpPr>
          <p:cNvPr id="12" name="Rectangle 11"/>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4023184" y="740056"/>
            <a:ext cx="1064362" cy="3257319"/>
          </a:xfrm>
          <a:prstGeom prst="rect">
            <a:avLst/>
          </a:prstGeom>
        </p:spPr>
      </p:pic>
      <p:pic>
        <p:nvPicPr>
          <p:cNvPr id="3" name="Picture 2"/>
          <p:cNvPicPr>
            <a:picLocks noChangeAspect="1"/>
          </p:cNvPicPr>
          <p:nvPr/>
        </p:nvPicPr>
        <p:blipFill>
          <a:blip r:embed="rId6"/>
          <a:stretch>
            <a:fillRect/>
          </a:stretch>
        </p:blipFill>
        <p:spPr>
          <a:xfrm>
            <a:off x="1833353" y="743182"/>
            <a:ext cx="939958" cy="3257319"/>
          </a:xfrm>
          <a:prstGeom prst="rect">
            <a:avLst/>
          </a:prstGeom>
        </p:spPr>
      </p:pic>
      <p:pic>
        <p:nvPicPr>
          <p:cNvPr id="4" name="Picture 3"/>
          <p:cNvPicPr>
            <a:picLocks noChangeAspect="1"/>
          </p:cNvPicPr>
          <p:nvPr/>
        </p:nvPicPr>
        <p:blipFill>
          <a:blip r:embed="rId7"/>
          <a:stretch>
            <a:fillRect/>
          </a:stretch>
        </p:blipFill>
        <p:spPr>
          <a:xfrm>
            <a:off x="6655214" y="743181"/>
            <a:ext cx="698086" cy="3257319"/>
          </a:xfrm>
          <a:prstGeom prst="rect">
            <a:avLst/>
          </a:prstGeom>
        </p:spPr>
      </p:pic>
      <p:sp>
        <p:nvSpPr>
          <p:cNvPr id="6" name="TextBox 5"/>
          <p:cNvSpPr txBox="1"/>
          <p:nvPr/>
        </p:nvSpPr>
        <p:spPr>
          <a:xfrm>
            <a:off x="4084689" y="4143494"/>
            <a:ext cx="1019492" cy="369332"/>
          </a:xfrm>
          <a:prstGeom prst="rect">
            <a:avLst/>
          </a:prstGeom>
          <a:noFill/>
        </p:spPr>
        <p:txBody>
          <a:bodyPr wrap="square" rtlCol="0">
            <a:spAutoFit/>
          </a:bodyPr>
          <a:lstStyle/>
          <a:p>
            <a:r>
              <a:rPr lang="en-US" dirty="0" smtClean="0">
                <a:solidFill>
                  <a:schemeClr val="bg1"/>
                </a:solidFill>
              </a:rPr>
              <a:t>Nominal</a:t>
            </a:r>
            <a:endParaRPr lang="en-US" dirty="0">
              <a:solidFill>
                <a:schemeClr val="bg1"/>
              </a:solidFill>
            </a:endParaRPr>
          </a:p>
        </p:txBody>
      </p:sp>
      <p:sp>
        <p:nvSpPr>
          <p:cNvPr id="15" name="TextBox 14"/>
          <p:cNvSpPr txBox="1"/>
          <p:nvPr/>
        </p:nvSpPr>
        <p:spPr>
          <a:xfrm>
            <a:off x="1776259" y="3997375"/>
            <a:ext cx="1130828" cy="646331"/>
          </a:xfrm>
          <a:prstGeom prst="rect">
            <a:avLst/>
          </a:prstGeom>
          <a:noFill/>
        </p:spPr>
        <p:txBody>
          <a:bodyPr wrap="square" rtlCol="0">
            <a:spAutoFit/>
          </a:bodyPr>
          <a:lstStyle/>
          <a:p>
            <a:pPr algn="ctr"/>
            <a:r>
              <a:rPr lang="en-US" dirty="0" smtClean="0">
                <a:solidFill>
                  <a:schemeClr val="bg1"/>
                </a:solidFill>
              </a:rPr>
              <a:t>Improved Chemical</a:t>
            </a:r>
            <a:endParaRPr lang="en-US" dirty="0">
              <a:solidFill>
                <a:schemeClr val="bg1"/>
              </a:solidFill>
            </a:endParaRPr>
          </a:p>
        </p:txBody>
      </p:sp>
      <p:sp>
        <p:nvSpPr>
          <p:cNvPr id="16" name="TextBox 15"/>
          <p:cNvSpPr txBox="1"/>
          <p:nvPr/>
        </p:nvSpPr>
        <p:spPr>
          <a:xfrm>
            <a:off x="6489172" y="3997375"/>
            <a:ext cx="1130828" cy="646331"/>
          </a:xfrm>
          <a:prstGeom prst="rect">
            <a:avLst/>
          </a:prstGeom>
          <a:noFill/>
        </p:spPr>
        <p:txBody>
          <a:bodyPr wrap="square" rtlCol="0">
            <a:spAutoFit/>
          </a:bodyPr>
          <a:lstStyle/>
          <a:p>
            <a:pPr algn="ctr"/>
            <a:r>
              <a:rPr lang="en-US" dirty="0" smtClean="0">
                <a:solidFill>
                  <a:schemeClr val="bg1"/>
                </a:solidFill>
              </a:rPr>
              <a:t>Improved NTR</a:t>
            </a:r>
            <a:endParaRPr lang="en-US" dirty="0">
              <a:solidFill>
                <a:schemeClr val="bg1"/>
              </a:solidFill>
            </a:endParaRPr>
          </a:p>
        </p:txBody>
      </p:sp>
      <p:sp>
        <p:nvSpPr>
          <p:cNvPr id="19" name="Cross 18"/>
          <p:cNvSpPr/>
          <p:nvPr/>
        </p:nvSpPr>
        <p:spPr>
          <a:xfrm>
            <a:off x="4573003" y="1900407"/>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4244390" y="1912313"/>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a:off x="4894472" y="2526676"/>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a:off x="4449179" y="3391070"/>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7201904" y="2662408"/>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a:off x="6997115" y="2407613"/>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6792328" y="2407614"/>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2598946" y="1883739"/>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2310815" y="990770"/>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2001253" y="995533"/>
            <a:ext cx="79959" cy="81574"/>
          </a:xfrm>
          <a:prstGeom prst="plus">
            <a:avLst/>
          </a:prstGeom>
          <a:solidFill>
            <a:srgbClr val="0EFEFE"/>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07394" y="1335882"/>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321719" y="2414588"/>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633663" y="2566988"/>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52913" y="1033463"/>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91051" y="2216945"/>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931569" y="2388394"/>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786563" y="1023938"/>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012781" y="2250282"/>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34237" y="2428875"/>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83894" y="3333750"/>
            <a:ext cx="45719" cy="45719"/>
          </a:xfrm>
          <a:prstGeom prst="ellipse">
            <a:avLst/>
          </a:prstGeom>
          <a:solidFill>
            <a:srgbClr val="FF0DBA"/>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29450" y="3421856"/>
            <a:ext cx="250031" cy="188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95500" y="3388519"/>
            <a:ext cx="381000" cy="202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space4case.inhetweb.nl/mmw/media/mars2002/melaschasma4c.jpg"/>
          <p:cNvPicPr>
            <a:picLocks noChangeAspect="1" noChangeArrowheads="1"/>
          </p:cNvPicPr>
          <p:nvPr/>
        </p:nvPicPr>
        <p:blipFill>
          <a:blip r:embed="rId3"/>
          <a:srcRect t="16667"/>
          <a:stretch>
            <a:fillRect/>
          </a:stretch>
        </p:blipFill>
        <p:spPr bwMode="auto">
          <a:xfrm>
            <a:off x="0" y="0"/>
            <a:ext cx="9144000" cy="5715000"/>
          </a:xfrm>
          <a:prstGeom prst="rect">
            <a:avLst/>
          </a:prstGeom>
          <a:noFill/>
        </p:spPr>
      </p:pic>
      <p:pic>
        <p:nvPicPr>
          <p:cNvPr id="39939" name="Picture 3" descr="D:\MIT\ESD.411, 412, 413\Mars2040\RecArch.png"/>
          <p:cNvPicPr>
            <a:picLocks noChangeAspect="1" noChangeArrowheads="1"/>
          </p:cNvPicPr>
          <p:nvPr/>
        </p:nvPicPr>
        <p:blipFill>
          <a:blip r:embed="rId4"/>
          <a:srcRect t="16667"/>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223639" cy="369332"/>
          </a:xfrm>
          <a:prstGeom prst="rect">
            <a:avLst/>
          </a:prstGeom>
          <a:noFill/>
        </p:spPr>
        <p:txBody>
          <a:bodyPr wrap="none" rtlCol="0">
            <a:spAutoFit/>
          </a:bodyPr>
          <a:lstStyle/>
          <a:p>
            <a:r>
              <a:rPr lang="en-US" dirty="0" smtClean="0">
                <a:solidFill>
                  <a:schemeClr val="tx1">
                    <a:lumMod val="85000"/>
                    <a:lumOff val="15000"/>
                  </a:schemeClr>
                </a:solidFill>
              </a:rPr>
              <a:t>RECOMMENDED ARCHITECTURE</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sp>
        <p:nvSpPr>
          <p:cNvPr id="38" name="Rectangle 37"/>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213976" y="702400"/>
            <a:ext cx="6673646" cy="3918462"/>
            <a:chOff x="671051" y="673825"/>
            <a:chExt cx="6673646" cy="3918462"/>
          </a:xfrm>
        </p:grpSpPr>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8951" r="6855"/>
            <a:stretch/>
          </p:blipFill>
          <p:spPr>
            <a:xfrm>
              <a:off x="671051" y="673825"/>
              <a:ext cx="6673646" cy="3504607"/>
            </a:xfrm>
            <a:prstGeom prst="rect">
              <a:avLst/>
            </a:prstGeom>
          </p:spPr>
        </p:pic>
        <p:sp>
          <p:nvSpPr>
            <p:cNvPr id="3" name="TextBox 2"/>
            <p:cNvSpPr txBox="1"/>
            <p:nvPr/>
          </p:nvSpPr>
          <p:spPr>
            <a:xfrm>
              <a:off x="5110317" y="4188541"/>
              <a:ext cx="652743" cy="369332"/>
            </a:xfrm>
            <a:prstGeom prst="rect">
              <a:avLst/>
            </a:prstGeom>
            <a:noFill/>
          </p:spPr>
          <p:txBody>
            <a:bodyPr wrap="none" rtlCol="0">
              <a:spAutoFit/>
            </a:bodyPr>
            <a:lstStyle/>
            <a:p>
              <a:r>
                <a:rPr lang="en-US" dirty="0" smtClean="0">
                  <a:solidFill>
                    <a:schemeClr val="bg1"/>
                  </a:solidFill>
                </a:rPr>
                <a:t>1337</a:t>
              </a:r>
              <a:endParaRPr lang="en-US" dirty="0">
                <a:solidFill>
                  <a:schemeClr val="bg1"/>
                </a:solidFill>
              </a:endParaRPr>
            </a:p>
          </p:txBody>
        </p:sp>
        <p:cxnSp>
          <p:nvCxnSpPr>
            <p:cNvPr id="6" name="Straight Arrow Connector 5"/>
            <p:cNvCxnSpPr>
              <a:stCxn id="3" idx="0"/>
            </p:cNvCxnSpPr>
            <p:nvPr/>
          </p:nvCxnSpPr>
          <p:spPr>
            <a:xfrm flipV="1">
              <a:off x="5436689" y="3384755"/>
              <a:ext cx="234066" cy="8037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a:off x="6029632" y="4222955"/>
              <a:ext cx="652743" cy="369332"/>
            </a:xfrm>
            <a:prstGeom prst="rect">
              <a:avLst/>
            </a:prstGeom>
            <a:noFill/>
          </p:spPr>
          <p:txBody>
            <a:bodyPr wrap="square" rtlCol="0">
              <a:spAutoFit/>
            </a:bodyPr>
            <a:lstStyle/>
            <a:p>
              <a:r>
                <a:rPr lang="en-US" dirty="0" smtClean="0">
                  <a:solidFill>
                    <a:schemeClr val="bg1"/>
                  </a:solidFill>
                </a:rPr>
                <a:t>1400</a:t>
              </a:r>
              <a:endParaRPr lang="en-US" dirty="0">
                <a:solidFill>
                  <a:schemeClr val="bg1"/>
                </a:solidFill>
              </a:endParaRPr>
            </a:p>
          </p:txBody>
        </p:sp>
        <p:cxnSp>
          <p:nvCxnSpPr>
            <p:cNvPr id="44" name="Straight Arrow Connector 43"/>
            <p:cNvCxnSpPr>
              <a:stCxn id="43" idx="0"/>
            </p:cNvCxnSpPr>
            <p:nvPr/>
          </p:nvCxnSpPr>
          <p:spPr>
            <a:xfrm flipH="1" flipV="1">
              <a:off x="6260690" y="3296265"/>
              <a:ext cx="95314" cy="9266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a:off x="6673644" y="3436374"/>
              <a:ext cx="349045" cy="2912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fade">
                                      <p:cBhvr>
                                        <p:cTn id="7"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imgur.com/ZG4RSGO.jpg"/>
          <p:cNvPicPr>
            <a:picLocks noChangeAspect="1" noChangeArrowheads="1"/>
          </p:cNvPicPr>
          <p:nvPr/>
        </p:nvPicPr>
        <p:blipFill>
          <a:blip r:embed="rId3"/>
          <a:srcRect/>
          <a:stretch>
            <a:fillRect/>
          </a:stretch>
        </p:blipFill>
        <p:spPr bwMode="auto">
          <a:xfrm>
            <a:off x="0" y="0"/>
            <a:ext cx="9144000" cy="5715000"/>
          </a:xfrm>
          <a:prstGeom prst="rect">
            <a:avLst/>
          </a:prstGeom>
          <a:noFill/>
        </p:spPr>
      </p:pic>
      <p:pic>
        <p:nvPicPr>
          <p:cNvPr id="4099" name="Picture 3" descr="D:\MIT\ESD.411, 412, 413\Mars2040\Intro.png"/>
          <p:cNvPicPr>
            <a:picLocks noChangeAspect="1" noChangeArrowheads="1"/>
          </p:cNvPicPr>
          <p:nvPr/>
        </p:nvPicPr>
        <p:blipFill>
          <a:blip r:embed="rId4"/>
          <a:srcRect/>
          <a:stretch>
            <a:fillRect/>
          </a:stretch>
        </p:blipFill>
        <p:spPr bwMode="auto">
          <a:xfrm>
            <a:off x="0" y="0"/>
            <a:ext cx="9144000" cy="5715000"/>
          </a:xfrm>
          <a:prstGeom prst="rect">
            <a:avLst/>
          </a:prstGeom>
          <a:noFill/>
        </p:spPr>
      </p:pic>
      <p:grpSp>
        <p:nvGrpSpPr>
          <p:cNvPr id="14" name="Group 13"/>
          <p:cNvGrpSpPr/>
          <p:nvPr/>
        </p:nvGrpSpPr>
        <p:grpSpPr>
          <a:xfrm>
            <a:off x="990600" y="383240"/>
            <a:ext cx="7162800" cy="1610869"/>
            <a:chOff x="990600" y="1485899"/>
            <a:chExt cx="7162800" cy="1610869"/>
          </a:xfrm>
        </p:grpSpPr>
        <p:sp>
          <p:nvSpPr>
            <p:cNvPr id="6" name="Rectangle 5"/>
            <p:cNvSpPr/>
            <p:nvPr/>
          </p:nvSpPr>
          <p:spPr>
            <a:xfrm>
              <a:off x="990600" y="1485899"/>
              <a:ext cx="7162800" cy="1610869"/>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42999" y="1714500"/>
              <a:ext cx="6927089" cy="1200329"/>
            </a:xfrm>
            <a:prstGeom prst="rect">
              <a:avLst/>
            </a:prstGeom>
            <a:noFill/>
          </p:spPr>
          <p:txBody>
            <a:bodyPr wrap="square" rtlCol="0">
              <a:spAutoFit/>
            </a:bodyPr>
            <a:lstStyle/>
            <a:p>
              <a:pPr algn="ctr"/>
              <a:r>
                <a:rPr lang="en-US" u="sng" dirty="0" smtClean="0">
                  <a:solidFill>
                    <a:schemeClr val="bg1"/>
                  </a:solidFill>
                  <a:latin typeface="Segoe UI" pitchFamily="34" charset="0"/>
                  <a:ea typeface="Segoe UI" pitchFamily="34" charset="0"/>
                  <a:cs typeface="Segoe UI" pitchFamily="34" charset="0"/>
                </a:rPr>
                <a:t>Team 14</a:t>
              </a:r>
            </a:p>
            <a:p>
              <a:pPr algn="ctr"/>
              <a:r>
                <a:rPr lang="en-US" b="1" dirty="0" smtClean="0">
                  <a:solidFill>
                    <a:schemeClr val="bg1"/>
                  </a:solidFill>
                  <a:latin typeface="Segoe UI" pitchFamily="34" charset="0"/>
                  <a:ea typeface="Segoe UI" pitchFamily="34" charset="0"/>
                  <a:cs typeface="Segoe UI" pitchFamily="34" charset="0"/>
                </a:rPr>
                <a:t>To</a:t>
              </a:r>
              <a:r>
                <a:rPr lang="en-US" dirty="0" smtClean="0">
                  <a:solidFill>
                    <a:schemeClr val="bg1"/>
                  </a:solidFill>
                  <a:latin typeface="Segoe UI" pitchFamily="34" charset="0"/>
                  <a:ea typeface="Segoe UI" pitchFamily="34" charset="0"/>
                  <a:cs typeface="Segoe UI" pitchFamily="34" charset="0"/>
                </a:rPr>
                <a:t> permanently establish the presence of human beings on Mars </a:t>
              </a:r>
              <a:r>
                <a:rPr lang="en-US" b="1" dirty="0" smtClean="0">
                  <a:solidFill>
                    <a:schemeClr val="bg1"/>
                  </a:solidFill>
                  <a:latin typeface="Segoe UI" pitchFamily="34" charset="0"/>
                  <a:ea typeface="Segoe UI" pitchFamily="34" charset="0"/>
                  <a:cs typeface="Segoe UI" pitchFamily="34" charset="0"/>
                </a:rPr>
                <a:t>by</a:t>
              </a:r>
              <a:r>
                <a:rPr lang="en-US" dirty="0" smtClean="0">
                  <a:solidFill>
                    <a:schemeClr val="bg1"/>
                  </a:solidFill>
                  <a:latin typeface="Segoe UI" pitchFamily="34" charset="0"/>
                  <a:ea typeface="Segoe UI" pitchFamily="34" charset="0"/>
                  <a:cs typeface="Segoe UI" pitchFamily="34" charset="0"/>
                </a:rPr>
                <a:t> safely and stably supporting the lives of astronauts </a:t>
              </a:r>
            </a:p>
            <a:p>
              <a:pPr algn="ctr"/>
              <a:r>
                <a:rPr lang="en-US" b="1" dirty="0" smtClean="0">
                  <a:solidFill>
                    <a:schemeClr val="bg1"/>
                  </a:solidFill>
                  <a:latin typeface="Segoe UI" pitchFamily="34" charset="0"/>
                  <a:ea typeface="Segoe UI" pitchFamily="34" charset="0"/>
                  <a:cs typeface="Segoe UI" pitchFamily="34" charset="0"/>
                </a:rPr>
                <a:t>using</a:t>
              </a:r>
              <a:r>
                <a:rPr lang="en-US" dirty="0" smtClean="0">
                  <a:solidFill>
                    <a:schemeClr val="bg1"/>
                  </a:solidFill>
                  <a:latin typeface="Segoe UI" pitchFamily="34" charset="0"/>
                  <a:ea typeface="Segoe UI" pitchFamily="34" charset="0"/>
                  <a:cs typeface="Segoe UI" pitchFamily="34" charset="0"/>
                </a:rPr>
                <a:t> sustainable, economical system campaign architecture</a:t>
              </a:r>
              <a:endParaRPr lang="en-US" dirty="0">
                <a:solidFill>
                  <a:schemeClr val="bg1"/>
                </a:solidFill>
                <a:latin typeface="Segoe UI" pitchFamily="34" charset="0"/>
                <a:ea typeface="Segoe UI" pitchFamily="34" charset="0"/>
                <a:cs typeface="Segoe UI" pitchFamily="34" charset="0"/>
              </a:endParaRPr>
            </a:p>
          </p:txBody>
        </p:sp>
      </p:grpSp>
      <p:sp>
        <p:nvSpPr>
          <p:cNvPr id="10" name="Rectangle 9"/>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sp>
        <p:nvSpPr>
          <p:cNvPr id="13" name="TextBox 12"/>
          <p:cNvSpPr txBox="1"/>
          <p:nvPr/>
        </p:nvSpPr>
        <p:spPr>
          <a:xfrm>
            <a:off x="103354" y="5143879"/>
            <a:ext cx="4316246" cy="369332"/>
          </a:xfrm>
          <a:prstGeom prst="rect">
            <a:avLst/>
          </a:prstGeom>
          <a:noFill/>
        </p:spPr>
        <p:txBody>
          <a:bodyPr wrap="none" rtlCol="0">
            <a:spAutoFit/>
          </a:bodyPr>
          <a:lstStyle/>
          <a:p>
            <a:r>
              <a:rPr lang="en-US" dirty="0" smtClean="0">
                <a:solidFill>
                  <a:schemeClr val="tx1">
                    <a:lumMod val="85000"/>
                    <a:lumOff val="15000"/>
                  </a:schemeClr>
                </a:solidFill>
              </a:rPr>
              <a:t>INTRODUCTION &amp; PROBLEM FORMULATION</a:t>
            </a:r>
            <a:endParaRPr lang="en-US" dirty="0">
              <a:solidFill>
                <a:schemeClr val="tx1">
                  <a:lumMod val="85000"/>
                  <a:lumOff val="15000"/>
                </a:schemeClr>
              </a:solidFill>
            </a:endParaRPr>
          </a:p>
        </p:txBody>
      </p:sp>
      <p:sp>
        <p:nvSpPr>
          <p:cNvPr id="16" name="Rectangle 15"/>
          <p:cNvSpPr/>
          <p:nvPr/>
        </p:nvSpPr>
        <p:spPr>
          <a:xfrm>
            <a:off x="251131" y="2133600"/>
            <a:ext cx="8722181" cy="2869971"/>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49744" y="2658671"/>
            <a:ext cx="8489456" cy="2308324"/>
          </a:xfrm>
          <a:prstGeom prst="rect">
            <a:avLst/>
          </a:prstGeom>
          <a:noFill/>
        </p:spPr>
        <p:txBody>
          <a:bodyPr wrap="square" numCol="2" rtlCol="0">
            <a:spAutoFit/>
          </a:bodyPr>
          <a:lstStyle/>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Gravity: 0.376g (Earth:  1g)</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Atmosphere:</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96% CO2</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1.9% Argon</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0.145% O2</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0.05% CO</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Atmosphere &lt;1% thickness of Earth</a:t>
            </a:r>
          </a:p>
          <a:p>
            <a:endParaRPr lang="en-US" dirty="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Travel Time: 6-9 months</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Temperature Range</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-125 </a:t>
            </a:r>
            <a:r>
              <a:rPr lang="en-US" dirty="0" err="1" smtClean="0">
                <a:solidFill>
                  <a:schemeClr val="bg1"/>
                </a:solidFill>
                <a:latin typeface="Segoe UI" pitchFamily="34" charset="0"/>
                <a:ea typeface="Segoe UI" pitchFamily="34" charset="0"/>
                <a:cs typeface="Segoe UI" pitchFamily="34" charset="0"/>
              </a:rPr>
              <a:t>degC</a:t>
            </a:r>
            <a:r>
              <a:rPr lang="en-US" dirty="0">
                <a:solidFill>
                  <a:schemeClr val="bg1"/>
                </a:solidFill>
                <a:latin typeface="Segoe UI" pitchFamily="34" charset="0"/>
                <a:ea typeface="Segoe UI" pitchFamily="34" charset="0"/>
                <a:cs typeface="Segoe UI" pitchFamily="34" charset="0"/>
              </a:rPr>
              <a:t> </a:t>
            </a:r>
            <a:r>
              <a:rPr lang="en-US" dirty="0" smtClean="0">
                <a:solidFill>
                  <a:schemeClr val="bg1"/>
                </a:solidFill>
                <a:latin typeface="Segoe UI" pitchFamily="34" charset="0"/>
                <a:ea typeface="Segoe UI" pitchFamily="34" charset="0"/>
                <a:cs typeface="Segoe UI" pitchFamily="34" charset="0"/>
              </a:rPr>
              <a:t>to 20 </a:t>
            </a:r>
            <a:r>
              <a:rPr lang="en-US" dirty="0" err="1" smtClean="0">
                <a:solidFill>
                  <a:schemeClr val="bg1"/>
                </a:solidFill>
                <a:latin typeface="Segoe UI" pitchFamily="34" charset="0"/>
                <a:ea typeface="Segoe UI" pitchFamily="34" charset="0"/>
                <a:cs typeface="Segoe UI" pitchFamily="34" charset="0"/>
              </a:rPr>
              <a:t>degC</a:t>
            </a:r>
            <a:endParaRPr lang="en-US" dirty="0" smtClean="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Surface Covered by Rust (iron(III) oxide)</a:t>
            </a:r>
          </a:p>
        </p:txBody>
      </p:sp>
      <p:sp>
        <p:nvSpPr>
          <p:cNvPr id="18" name="TextBox 17"/>
          <p:cNvSpPr txBox="1"/>
          <p:nvPr/>
        </p:nvSpPr>
        <p:spPr>
          <a:xfrm>
            <a:off x="1148676" y="2257335"/>
            <a:ext cx="6927089" cy="369332"/>
          </a:xfrm>
          <a:prstGeom prst="rect">
            <a:avLst/>
          </a:prstGeom>
          <a:noFill/>
        </p:spPr>
        <p:txBody>
          <a:bodyPr wrap="square" rtlCol="0">
            <a:spAutoFit/>
          </a:bodyPr>
          <a:lstStyle/>
          <a:p>
            <a:pPr algn="ctr"/>
            <a:r>
              <a:rPr lang="en-US" u="sng" dirty="0" smtClean="0">
                <a:solidFill>
                  <a:schemeClr val="bg1"/>
                </a:solidFill>
                <a:latin typeface="Segoe UI" pitchFamily="34" charset="0"/>
                <a:ea typeface="Segoe UI" pitchFamily="34" charset="0"/>
                <a:cs typeface="Segoe UI" pitchFamily="34" charset="0"/>
              </a:rPr>
              <a:t>Mars Facts</a:t>
            </a:r>
            <a:endParaRPr lang="en-US" dirty="0">
              <a:solidFill>
                <a:schemeClr val="bg1"/>
              </a:solidFill>
              <a:latin typeface="Segoe UI" pitchFamily="34" charset="0"/>
              <a:ea typeface="Segoe UI" pitchFamily="34" charset="0"/>
              <a:cs typeface="Segoe U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D:\MIT\ESD.411, 412, 413\Mars2040\RecArch.png"/>
          <p:cNvPicPr>
            <a:picLocks noChangeAspect="1" noChangeArrowheads="1"/>
          </p:cNvPicPr>
          <p:nvPr/>
        </p:nvPicPr>
        <p:blipFill>
          <a:blip r:embed="rId3"/>
          <a:srcRect t="16667"/>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3383683" cy="369332"/>
          </a:xfrm>
          <a:prstGeom prst="rect">
            <a:avLst/>
          </a:prstGeom>
          <a:noFill/>
        </p:spPr>
        <p:txBody>
          <a:bodyPr wrap="none" rtlCol="0">
            <a:spAutoFit/>
          </a:bodyPr>
          <a:lstStyle/>
          <a:p>
            <a:r>
              <a:rPr lang="en-US" dirty="0" smtClean="0">
                <a:solidFill>
                  <a:schemeClr val="tx1">
                    <a:lumMod val="85000"/>
                    <a:lumOff val="15000"/>
                  </a:schemeClr>
                </a:solidFill>
              </a:rPr>
              <a:t>CONCLUSIONS AND KEY FINDINGS</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38" name="Group 37"/>
          <p:cNvGrpSpPr/>
          <p:nvPr/>
        </p:nvGrpSpPr>
        <p:grpSpPr>
          <a:xfrm>
            <a:off x="533400" y="571500"/>
            <a:ext cx="8077200" cy="4114800"/>
            <a:chOff x="533400" y="571500"/>
            <a:chExt cx="8077200" cy="4114800"/>
          </a:xfrm>
        </p:grpSpPr>
        <p:sp>
          <p:nvSpPr>
            <p:cNvPr id="12" name="Rectangle 11"/>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66800" y="715982"/>
              <a:ext cx="7391400" cy="3693319"/>
            </a:xfrm>
            <a:prstGeom prst="rect">
              <a:avLst/>
            </a:prstGeom>
          </p:spPr>
          <p:txBody>
            <a:bodyPr wrap="square">
              <a:spAutoFit/>
            </a:bodyPr>
            <a:lstStyle/>
            <a:p>
              <a:pPr>
                <a:buFont typeface="Arial" pitchFamily="34" charset="0"/>
                <a:buChar char="•"/>
              </a:pPr>
              <a:r>
                <a:rPr lang="en-US" dirty="0" smtClean="0">
                  <a:solidFill>
                    <a:schemeClr val="bg1"/>
                  </a:solidFill>
                </a:rPr>
                <a:t>Water is very useful (get oxygen, radiation protection, etc.)</a:t>
              </a:r>
            </a:p>
            <a:p>
              <a:pPr>
                <a:buFont typeface="Arial" pitchFamily="34" charset="0"/>
                <a:buChar char="•"/>
              </a:pPr>
              <a:r>
                <a:rPr lang="en-US" dirty="0" smtClean="0">
                  <a:solidFill>
                    <a:schemeClr val="bg1"/>
                  </a:solidFill>
                </a:rPr>
                <a:t>ISRU is a key enabler, including lunar resource development; LEO is likely a better staging point than ELM2</a:t>
              </a:r>
            </a:p>
            <a:p>
              <a:pPr>
                <a:buFont typeface="Arial" pitchFamily="34" charset="0"/>
                <a:buChar char="•"/>
              </a:pPr>
              <a:r>
                <a:rPr lang="en-US" dirty="0" smtClean="0">
                  <a:solidFill>
                    <a:schemeClr val="bg1"/>
                  </a:solidFill>
                </a:rPr>
                <a:t>Farming is hard (high crew cost vs. low gain in IMLEO)</a:t>
              </a:r>
            </a:p>
            <a:p>
              <a:pPr>
                <a:buFont typeface="Arial" pitchFamily="34" charset="0"/>
                <a:buChar char="•"/>
              </a:pPr>
              <a:r>
                <a:rPr lang="en-US" dirty="0" smtClean="0">
                  <a:solidFill>
                    <a:schemeClr val="bg1"/>
                  </a:solidFill>
                </a:rPr>
                <a:t>Based on planned ~2 launches of SLS/year, continued Mars mission is likely very difficult</a:t>
              </a:r>
            </a:p>
            <a:p>
              <a:pPr>
                <a:buFont typeface="Arial" pitchFamily="34" charset="0"/>
                <a:buChar char="•"/>
              </a:pPr>
              <a:r>
                <a:rPr lang="en-US" dirty="0" smtClean="0">
                  <a:solidFill>
                    <a:schemeClr val="bg1"/>
                  </a:solidFill>
                </a:rPr>
                <a:t>Key technology roadmap – robotics (for farming), improved nuclear (i.e. no moving part or fluid, increase efficiency from current ~30%)</a:t>
              </a:r>
            </a:p>
            <a:p>
              <a:pPr>
                <a:buFont typeface="Arial" pitchFamily="34" charset="0"/>
                <a:buChar char="•"/>
              </a:pPr>
              <a:r>
                <a:rPr lang="en-US" dirty="0" smtClean="0">
                  <a:solidFill>
                    <a:schemeClr val="bg1"/>
                  </a:solidFill>
                </a:rPr>
                <a:t>Appreciation of what we have here on earth based on the difficulty that we face</a:t>
              </a:r>
            </a:p>
            <a:p>
              <a:pPr>
                <a:buFont typeface="Arial" pitchFamily="34" charset="0"/>
                <a:buChar char="•"/>
              </a:pPr>
              <a:r>
                <a:rPr lang="en-US" dirty="0" smtClean="0">
                  <a:solidFill>
                    <a:schemeClr val="bg1"/>
                  </a:solidFill>
                </a:rPr>
                <a:t>SDM related: PM is very important.</a:t>
              </a:r>
            </a:p>
            <a:p>
              <a:pPr>
                <a:buFont typeface="Arial" pitchFamily="34" charset="0"/>
                <a:buChar char="•"/>
              </a:pPr>
              <a:r>
                <a:rPr lang="en-US" dirty="0" err="1" smtClean="0">
                  <a:solidFill>
                    <a:schemeClr val="bg1"/>
                  </a:solidFill>
                </a:rPr>
                <a:t>MarsOne</a:t>
              </a:r>
              <a:r>
                <a:rPr lang="en-US" dirty="0" smtClean="0">
                  <a:solidFill>
                    <a:schemeClr val="bg1"/>
                  </a:solidFill>
                </a:rPr>
                <a:t> is full of crap etc…</a:t>
              </a:r>
            </a:p>
            <a:p>
              <a:r>
                <a:rPr lang="en-US" dirty="0" smtClean="0">
                  <a:solidFill>
                    <a:schemeClr val="bg1"/>
                  </a:solidFill>
                </a:rPr>
                <a:t> </a:t>
              </a:r>
              <a:endParaRPr lang="en-US"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s://fisilosofo.files.wordpress.com/2011/05/pia07997_spiritmars.jpg"/>
          <p:cNvPicPr>
            <a:picLocks noChangeAspect="1" noChangeArrowheads="1"/>
          </p:cNvPicPr>
          <p:nvPr/>
        </p:nvPicPr>
        <p:blipFill>
          <a:blip r:embed="rId3"/>
          <a:srcRect r="10000"/>
          <a:stretch>
            <a:fillRect/>
          </a:stretch>
        </p:blipFill>
        <p:spPr bwMode="auto">
          <a:xfrm>
            <a:off x="0" y="0"/>
            <a:ext cx="9144000" cy="5715000"/>
          </a:xfrm>
          <a:prstGeom prst="rect">
            <a:avLst/>
          </a:prstGeom>
          <a:noFill/>
        </p:spPr>
      </p:pic>
      <p:pic>
        <p:nvPicPr>
          <p:cNvPr id="45059" name="Picture 3" descr="D:\MIT\ESD.411, 412, 413\Mars2040\Caveat.png"/>
          <p:cNvPicPr>
            <a:picLocks noChangeAspect="1" noChangeArrowheads="1"/>
          </p:cNvPicPr>
          <p:nvPr/>
        </p:nvPicPr>
        <p:blipFill>
          <a:blip r:embed="rId4"/>
          <a:srcRect r="10000"/>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731453" cy="369332"/>
          </a:xfrm>
          <a:prstGeom prst="rect">
            <a:avLst/>
          </a:prstGeom>
          <a:noFill/>
        </p:spPr>
        <p:txBody>
          <a:bodyPr wrap="none" rtlCol="0">
            <a:spAutoFit/>
          </a:bodyPr>
          <a:lstStyle/>
          <a:p>
            <a:r>
              <a:rPr lang="en-US" dirty="0" smtClean="0">
                <a:solidFill>
                  <a:schemeClr val="tx1">
                    <a:lumMod val="85000"/>
                    <a:lumOff val="15000"/>
                  </a:schemeClr>
                </a:solidFill>
              </a:rPr>
              <a:t>CAVEATS AND LIMITATIONS</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13" name="Group 12"/>
          <p:cNvGrpSpPr/>
          <p:nvPr/>
        </p:nvGrpSpPr>
        <p:grpSpPr>
          <a:xfrm>
            <a:off x="533400" y="571500"/>
            <a:ext cx="8077200" cy="4114800"/>
            <a:chOff x="533400" y="571500"/>
            <a:chExt cx="8077200" cy="4114800"/>
          </a:xfrm>
        </p:grpSpPr>
        <p:sp>
          <p:nvSpPr>
            <p:cNvPr id="12" name="Rectangle 11"/>
            <p:cNvSpPr/>
            <p:nvPr/>
          </p:nvSpPr>
          <p:spPr>
            <a:xfrm>
              <a:off x="533400" y="571500"/>
              <a:ext cx="8077200" cy="4114800"/>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66800" y="715982"/>
              <a:ext cx="7391400" cy="1200329"/>
            </a:xfrm>
            <a:prstGeom prst="rect">
              <a:avLst/>
            </a:prstGeom>
          </p:spPr>
          <p:txBody>
            <a:bodyPr wrap="square">
              <a:spAutoFit/>
            </a:bodyPr>
            <a:lstStyle/>
            <a:p>
              <a:pPr>
                <a:buFont typeface="Arial" pitchFamily="34" charset="0"/>
                <a:buChar char="•"/>
              </a:pPr>
              <a:r>
                <a:rPr lang="en-US" dirty="0" smtClean="0">
                  <a:solidFill>
                    <a:schemeClr val="bg1"/>
                  </a:solidFill>
                </a:rPr>
                <a:t>Risk Analysis</a:t>
              </a:r>
            </a:p>
            <a:p>
              <a:pPr>
                <a:buFont typeface="Arial" pitchFamily="34" charset="0"/>
                <a:buChar char="•"/>
              </a:pPr>
              <a:r>
                <a:rPr lang="en-US" dirty="0" smtClean="0">
                  <a:solidFill>
                    <a:schemeClr val="bg1"/>
                  </a:solidFill>
                </a:rPr>
                <a:t>Subsystem Trade etc.</a:t>
              </a:r>
            </a:p>
            <a:p>
              <a:pPr>
                <a:buFont typeface="Arial" pitchFamily="34" charset="0"/>
                <a:buChar char="•"/>
              </a:pPr>
              <a:r>
                <a:rPr lang="en-US" dirty="0" smtClean="0">
                  <a:solidFill>
                    <a:schemeClr val="bg1"/>
                  </a:solidFill>
                </a:rPr>
                <a:t>Many assumptions made – including lunar O2, NTR, storage H2.  </a:t>
              </a:r>
            </a:p>
            <a:p>
              <a:r>
                <a:rPr lang="en-US" dirty="0" smtClean="0">
                  <a:solidFill>
                    <a:schemeClr val="bg1"/>
                  </a:solidFill>
                </a:rPr>
                <a:t> </a:t>
              </a:r>
              <a:endParaRPr lang="en-US"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fade">
                                      <p:cBhvr>
                                        <p:cTn id="7" dur="500"/>
                                        <p:tgtEl>
                                          <p:spTgt spid="450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descr="D:\MIT\ESD.411, 412, 413\Mars2040\Patch.png"/>
          <p:cNvPicPr>
            <a:picLocks noChangeAspect="1" noChangeArrowheads="1"/>
          </p:cNvPicPr>
          <p:nvPr/>
        </p:nvPicPr>
        <p:blipFill>
          <a:blip r:embed="rId2" cstate="print"/>
          <a:srcRect/>
          <a:stretch>
            <a:fillRect/>
          </a:stretch>
        </p:blipFill>
        <p:spPr bwMode="auto">
          <a:xfrm>
            <a:off x="2667000" y="419100"/>
            <a:ext cx="3657600" cy="3657601"/>
          </a:xfrm>
          <a:prstGeom prst="rect">
            <a:avLst/>
          </a:prstGeom>
          <a:noFill/>
        </p:spPr>
      </p:pic>
      <p:sp>
        <p:nvSpPr>
          <p:cNvPr id="4" name="TextBox 3"/>
          <p:cNvSpPr txBox="1"/>
          <p:nvPr/>
        </p:nvSpPr>
        <p:spPr>
          <a:xfrm>
            <a:off x="2057400" y="4838700"/>
            <a:ext cx="4839723" cy="369332"/>
          </a:xfrm>
          <a:prstGeom prst="rect">
            <a:avLst/>
          </a:prstGeom>
          <a:noFill/>
        </p:spPr>
        <p:txBody>
          <a:bodyPr wrap="none" rtlCol="0">
            <a:spAutoFit/>
          </a:bodyPr>
          <a:lstStyle/>
          <a:p>
            <a:r>
              <a:rPr lang="en-US" dirty="0" smtClean="0">
                <a:solidFill>
                  <a:schemeClr val="bg1"/>
                </a:solidFill>
              </a:rPr>
              <a:t>THANK YOU – MENTION UROPS, POST DOCs, OLI. </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5065059" y="809064"/>
            <a:ext cx="4022648" cy="3556747"/>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Logistics</a:t>
            </a: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Stakeholder Value Network</a:t>
              </a:r>
            </a:p>
          </p:txBody>
        </p:sp>
      </p:gr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2061" y="1327223"/>
            <a:ext cx="3617819" cy="278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251181" y="809064"/>
            <a:ext cx="4022648" cy="3556747"/>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Surface Architecture</a:t>
            </a:r>
            <a:endParaRPr lang="en-US" dirty="0"/>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693" y="1304758"/>
            <a:ext cx="3397623" cy="2804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7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1138518" y="744070"/>
            <a:ext cx="6347011" cy="4285129"/>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Surface Architecture Level 1</a:t>
              </a:r>
            </a:p>
          </p:txBody>
        </p:sp>
      </p:gr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323" y="816765"/>
            <a:ext cx="5766547" cy="414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72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1138518" y="744070"/>
            <a:ext cx="6347011" cy="4285129"/>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Surface Architecture Level 1</a:t>
              </a:r>
            </a:p>
          </p:txBody>
        </p:sp>
      </p:grpSp>
      <p:pic>
        <p:nvPicPr>
          <p:cNvPr id="12" name="officeArt object"/>
          <p:cNvPicPr/>
          <p:nvPr/>
        </p:nvPicPr>
        <p:blipFill>
          <a:blip r:embed="rId5">
            <a:extLst>
              <a:ext uri="{28A0092B-C50C-407E-A947-70E740481C1C}">
                <a14:useLocalDpi xmlns:a14="http://schemas.microsoft.com/office/drawing/2010/main" val="0"/>
              </a:ext>
            </a:extLst>
          </a:blip>
          <a:stretch>
            <a:fillRect/>
          </a:stretch>
        </p:blipFill>
        <p:spPr>
          <a:xfrm>
            <a:off x="1564202" y="1288695"/>
            <a:ext cx="5715089" cy="3137610"/>
          </a:xfrm>
          <a:prstGeom prst="rect">
            <a:avLst/>
          </a:prstGeom>
          <a:ln w="12700" cap="flat">
            <a:noFill/>
            <a:miter lim="400000"/>
          </a:ln>
          <a:effectLst/>
        </p:spPr>
      </p:pic>
    </p:spTree>
    <p:extLst>
      <p:ext uri="{BB962C8B-B14F-4D97-AF65-F5344CB8AC3E}">
        <p14:creationId xmlns:p14="http://schemas.microsoft.com/office/powerpoint/2010/main" val="268429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950259" y="941294"/>
            <a:ext cx="7682753" cy="4096871"/>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Full Morphological Matrix</a:t>
              </a:r>
            </a:p>
          </p:txBody>
        </p:sp>
      </p:grpSp>
      <p:graphicFrame>
        <p:nvGraphicFramePr>
          <p:cNvPr id="2" name="Table 1"/>
          <p:cNvGraphicFramePr>
            <a:graphicFrameLocks noGrp="1"/>
          </p:cNvGraphicFramePr>
          <p:nvPr>
            <p:extLst>
              <p:ext uri="{D42A27DB-BD31-4B8C-83A1-F6EECF244321}">
                <p14:modId xmlns:p14="http://schemas.microsoft.com/office/powerpoint/2010/main" val="3798891208"/>
              </p:ext>
            </p:extLst>
          </p:nvPr>
        </p:nvGraphicFramePr>
        <p:xfrm>
          <a:off x="1873250" y="1079130"/>
          <a:ext cx="5398237" cy="3771898"/>
        </p:xfrm>
        <a:graphic>
          <a:graphicData uri="http://schemas.openxmlformats.org/drawingml/2006/table">
            <a:tbl>
              <a:tblPr>
                <a:tableStyleId>{5C22544A-7EE6-4342-B048-85BDC9FD1C3A}</a:tableStyleId>
              </a:tblPr>
              <a:tblGrid>
                <a:gridCol w="411458"/>
                <a:gridCol w="919350"/>
                <a:gridCol w="1071504"/>
                <a:gridCol w="739337"/>
                <a:gridCol w="919350"/>
                <a:gridCol w="411458"/>
                <a:gridCol w="411458"/>
                <a:gridCol w="514322"/>
              </a:tblGrid>
              <a:tr h="148044">
                <a:tc>
                  <a:txBody>
                    <a:bodyPr/>
                    <a:lstStyle/>
                    <a:p>
                      <a:pPr algn="r" fontAlgn="b"/>
                      <a:r>
                        <a:rPr lang="en-US" sz="700" u="none" strike="noStrike" dirty="0">
                          <a:effectLst/>
                        </a:rPr>
                        <a:t>1</a:t>
                      </a:r>
                      <a:endParaRPr lang="en-US" sz="700" b="0" i="0" u="none" strike="noStrike" dirty="0">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Human Trajectory</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Conjunction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Oposition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Cycler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Elliptical</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2</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Cargo Trajectory</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Hohman (Conjunction)</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Opposition Also</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Spiral</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Elliptical</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Same</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3</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Staging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LEO</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EML1</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LLO</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EML2</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Lunar DRO</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3.5</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Addt'l Destinations (ISRU)</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Lunar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Captured Asteroid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Mars Moon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Transit Fuel Source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Earth</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Lunar ISRU</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Asteroid ISRU</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5</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dirty="0">
                          <a:effectLst/>
                        </a:rPr>
                        <a:t>Return Fuel Source</a:t>
                      </a:r>
                      <a:endParaRPr lang="en-US" sz="700" b="0" i="0" u="none" strike="noStrike" dirty="0">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Earth</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Lunar ISRU</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Mars ISRU</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860">
                <a:tc>
                  <a:txBody>
                    <a:bodyPr/>
                    <a:lstStyle/>
                    <a:p>
                      <a:pPr algn="r" fontAlgn="b"/>
                      <a:r>
                        <a:rPr lang="en-US" sz="700" u="none" strike="noStrike">
                          <a:effectLst/>
                        </a:rPr>
                        <a:t>6</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Propulsion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Chemical (LOX/H2)</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NTR</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SEP</a:t>
                      </a:r>
                      <a:endParaRPr lang="en-US" sz="7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860">
                <a:tc>
                  <a:txBody>
                    <a:bodyPr/>
                    <a:lstStyle/>
                    <a:p>
                      <a:pPr algn="r" fontAlgn="b"/>
                      <a:r>
                        <a:rPr lang="en-US" sz="700" u="none" strike="noStrike">
                          <a:effectLst/>
                        </a:rPr>
                        <a:t>7</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EDL</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Propulsive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Aerobraking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Aerocapture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8</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Transit Rad Sheild Mat'l</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Water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Cargo</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Dedicated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9</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Transit Rad Sheilding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Permanent</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Temporary</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10</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Transit Hab Size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Minimal</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10 m^3/astronaut</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Spacious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11</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Site Selection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Gusev Crater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Holden Crater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Mawrth Vallis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Gale Crater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12</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Base of ISRU</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 (launch from Earth)</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Soil processing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Atmoshere Processing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Both</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8271">
                <a:tc>
                  <a:txBody>
                    <a:bodyPr/>
                    <a:lstStyle/>
                    <a:p>
                      <a:pPr algn="r" fontAlgn="b"/>
                      <a:r>
                        <a:rPr lang="en-US" sz="700" u="none" strike="noStrike">
                          <a:effectLst/>
                        </a:rPr>
                        <a:t>13</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Gas Processing</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O2 Only</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O2/CH4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O2/CH4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O2/CH4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Buffer Gases included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14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ISRU Use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Gas Processing/Fuel</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Water Sources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 </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r" fontAlgn="b"/>
                      <a:r>
                        <a:rPr lang="en-US" sz="700" u="none" strike="noStrike">
                          <a:effectLst/>
                        </a:rPr>
                        <a:t>15</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Food Supply</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Grow crop</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Send from Earth</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Hybrid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16</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Radiation Protection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sngStrike">
                          <a:effectLst/>
                        </a:rPr>
                        <a:t>None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Covered in Regolith</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sngStrike">
                          <a:effectLst/>
                        </a:rPr>
                        <a:t>Buried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Lava tube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sngStrike">
                          <a:effectLst/>
                        </a:rPr>
                        <a:t>Water/Ice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Aluminum</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8271">
                <a:tc>
                  <a:txBody>
                    <a:bodyPr/>
                    <a:lstStyle/>
                    <a:p>
                      <a:pPr algn="r" fontAlgn="b"/>
                      <a:r>
                        <a:rPr lang="en-US" sz="700" u="none" strike="noStrike">
                          <a:effectLst/>
                        </a:rPr>
                        <a:t>17</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Structure</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Fixed Shell Modules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Inflatable Modules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Hybrid - fixed w/ inflatable modules (&amp;tunnels)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7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18</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Number of sites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u="none" strike="noStrike">
                          <a:effectLst/>
                        </a:rPr>
                        <a:t>1</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u="none" strike="noStrike">
                          <a:effectLst/>
                        </a:rPr>
                        <a:t>2</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u="none" strike="noStrike">
                          <a:effectLst/>
                        </a:rPr>
                        <a:t>4</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u="none" strike="noStrike">
                          <a:effectLst/>
                        </a:rPr>
                        <a:t>5</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19</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ISFR Consumables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None (spares sent from Earth)</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Polymer production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Metal production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847">
                <a:tc>
                  <a:txBody>
                    <a:bodyPr/>
                    <a:lstStyle/>
                    <a:p>
                      <a:pPr algn="r" fontAlgn="b"/>
                      <a:r>
                        <a:rPr lang="en-US" sz="700" u="none" strike="noStrike">
                          <a:effectLst/>
                        </a:rPr>
                        <a:t>20</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Surface Power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Solar</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Fuel Cells (H2O)</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RTGs (DIPS)</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Nuclear (Fission)</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Hybrid</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424">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rPr>
                        <a:t> </a:t>
                      </a:r>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700" b="0" i="0" u="none" strike="noStrike" dirty="0">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8326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950259" y="941294"/>
            <a:ext cx="7682753" cy="4096871"/>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Reduced Morphological Matrix</a:t>
              </a:r>
            </a:p>
          </p:txBody>
        </p:sp>
      </p:grpSp>
      <p:graphicFrame>
        <p:nvGraphicFramePr>
          <p:cNvPr id="3" name="Table 2"/>
          <p:cNvGraphicFramePr>
            <a:graphicFrameLocks noGrp="1"/>
          </p:cNvGraphicFramePr>
          <p:nvPr>
            <p:extLst>
              <p:ext uri="{D42A27DB-BD31-4B8C-83A1-F6EECF244321}">
                <p14:modId xmlns:p14="http://schemas.microsoft.com/office/powerpoint/2010/main" val="2036226135"/>
              </p:ext>
            </p:extLst>
          </p:nvPr>
        </p:nvGraphicFramePr>
        <p:xfrm>
          <a:off x="1265525" y="1300070"/>
          <a:ext cx="7061201" cy="3168015"/>
        </p:xfrm>
        <a:graphic>
          <a:graphicData uri="http://schemas.openxmlformats.org/drawingml/2006/table">
            <a:tbl>
              <a:tblPr>
                <a:tableStyleId>{5C22544A-7EE6-4342-B048-85BDC9FD1C3A}</a:tableStyleId>
              </a:tblPr>
              <a:tblGrid>
                <a:gridCol w="1359630"/>
                <a:gridCol w="1584650"/>
                <a:gridCol w="1093408"/>
                <a:gridCol w="1359630"/>
                <a:gridCol w="979314"/>
                <a:gridCol w="684569"/>
              </a:tblGrid>
              <a:tr h="161925">
                <a:tc>
                  <a:txBody>
                    <a:bodyPr/>
                    <a:lstStyle/>
                    <a:p>
                      <a:pPr algn="l" fontAlgn="b"/>
                      <a:r>
                        <a:rPr lang="en-US" sz="1000" u="none" strike="noStrike" dirty="0">
                          <a:effectLst/>
                        </a:rPr>
                        <a:t>Crew Exchange</a:t>
                      </a:r>
                      <a:endParaRPr lang="en-US" sz="1000" b="0" i="0" u="none" strike="noStrike" dirty="0">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u="none" strike="noStrike">
                          <a:effectLst/>
                        </a:rPr>
                        <a:t>4</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6</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Crew Stay Duration</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500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1280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2060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Human Trajectory</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Conjunction</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Cargo Trajectory</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Hohman (Conjunction)</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 </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Staging</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LEO</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EML1</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EML2</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Transit Fuel Source</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Earth</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Lunar ISRU</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0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Return Fuel Source</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Earth</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Lunar ISRU</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Mars ISRU</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0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3515">
                <a:tc>
                  <a:txBody>
                    <a:bodyPr/>
                    <a:lstStyle/>
                    <a:p>
                      <a:pPr algn="l" fontAlgn="b"/>
                      <a:r>
                        <a:rPr lang="en-US" sz="1000" u="none" strike="noStrike">
                          <a:effectLst/>
                        </a:rPr>
                        <a:t>Propulsion</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Chemical (LOX/H2)</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NTR</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SEP</a:t>
                      </a:r>
                      <a:endParaRPr lang="en-US" sz="1000" b="0" i="0" u="none" strike="noStrike">
                        <a:solidFill>
                          <a:srgbClr val="000000"/>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Chemical (CH4?)</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000" b="0" i="0" u="none" strike="noStrike">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EDL?</a:t>
                      </a:r>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Aerocapture</a:t>
                      </a:r>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3850">
                <a:tc>
                  <a:txBody>
                    <a:bodyPr/>
                    <a:lstStyle/>
                    <a:p>
                      <a:pPr algn="l" fontAlgn="b"/>
                      <a:r>
                        <a:rPr lang="en-US" sz="1000" u="none" strike="noStrike">
                          <a:effectLst/>
                        </a:rPr>
                        <a:t>Transit Rad Sheild Mat'l</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Water</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0020">
                <a:tc>
                  <a:txBody>
                    <a:bodyPr/>
                    <a:lstStyle/>
                    <a:p>
                      <a:pPr algn="l" fontAlgn="b"/>
                      <a:r>
                        <a:rPr lang="en-US" sz="1000" u="none" strike="noStrike" dirty="0">
                          <a:effectLst/>
                        </a:rPr>
                        <a:t>Transit Rad </a:t>
                      </a:r>
                      <a:r>
                        <a:rPr lang="en-US" sz="1000" u="none" strike="noStrike" dirty="0" err="1">
                          <a:effectLst/>
                        </a:rPr>
                        <a:t>Sheilding</a:t>
                      </a:r>
                      <a:endParaRPr lang="en-US" sz="1000" b="0" i="0" u="none" strike="noStrike" dirty="0">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Temporary (local areas)</a:t>
                      </a:r>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BFBFBF"/>
                        </a:solidFill>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000" b="0" i="0" u="none" strike="noStrike">
                        <a:solidFill>
                          <a:srgbClr val="BFBFB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000" b="0" i="0" u="none" strike="noStrike">
                        <a:solidFill>
                          <a:srgbClr val="BFBFB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Site Selection</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Holden Crater</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Gale Crater</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Base of ISRU</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Both</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Gas Processing</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Yes</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ISRU Use</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Fuel</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Fuel and ECLSS</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None</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925">
                <a:tc>
                  <a:txBody>
                    <a:bodyPr/>
                    <a:lstStyle/>
                    <a:p>
                      <a:pPr algn="l" fontAlgn="b"/>
                      <a:r>
                        <a:rPr lang="en-US" sz="1000" u="none" strike="noStrike">
                          <a:effectLst/>
                        </a:rPr>
                        <a:t>Food Supply</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25%</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50%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75%</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100%</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5105">
                <a:tc>
                  <a:txBody>
                    <a:bodyPr/>
                    <a:lstStyle/>
                    <a:p>
                      <a:pPr algn="l" fontAlgn="b"/>
                      <a:r>
                        <a:rPr lang="en-US" sz="1000" u="none" strike="noStrike">
                          <a:effectLst/>
                        </a:rPr>
                        <a:t>Number of sites</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1</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000" u="none" strike="noStrike">
                          <a:effectLst/>
                        </a:rPr>
                        <a:t>ISFR Consumables</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effectLst/>
                        </a:rPr>
                        <a:t>None</a:t>
                      </a:r>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effectLst/>
                        <a:latin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731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Full DSM</a:t>
              </a:r>
            </a:p>
          </p:txBody>
        </p:sp>
      </p:grpSp>
      <p:graphicFrame>
        <p:nvGraphicFramePr>
          <p:cNvPr id="2" name="Table 1"/>
          <p:cNvGraphicFramePr>
            <a:graphicFrameLocks noGrp="1"/>
          </p:cNvGraphicFramePr>
          <p:nvPr>
            <p:extLst>
              <p:ext uri="{D42A27DB-BD31-4B8C-83A1-F6EECF244321}">
                <p14:modId xmlns:p14="http://schemas.microsoft.com/office/powerpoint/2010/main" val="1493841729"/>
              </p:ext>
            </p:extLst>
          </p:nvPr>
        </p:nvGraphicFramePr>
        <p:xfrm>
          <a:off x="950252" y="717186"/>
          <a:ext cx="7315219" cy="4373880"/>
        </p:xfrm>
        <a:graphic>
          <a:graphicData uri="http://schemas.openxmlformats.org/drawingml/2006/table">
            <a:tbl>
              <a:tblPr>
                <a:tableStyleId>{5C22544A-7EE6-4342-B048-85BDC9FD1C3A}</a:tableStyleId>
              </a:tblPr>
              <a:tblGrid>
                <a:gridCol w="882278"/>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gridCol w="156901"/>
              </a:tblGrid>
              <a:tr h="105827">
                <a:tc>
                  <a:txBody>
                    <a:bodyPr/>
                    <a:lstStyle/>
                    <a:p>
                      <a:pPr algn="ctr" fontAlgn="ctr"/>
                      <a:r>
                        <a:rPr lang="en-US" sz="700" u="none" strike="noStrike">
                          <a:effectLst/>
                        </a:rPr>
                        <a:t>Element Name</a:t>
                      </a:r>
                      <a:endParaRPr lang="en-US" sz="700" b="1"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 </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40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Science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Trips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 Astronauts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Stay Length</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4</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 Return</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5</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Destinations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6</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Staging Points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7</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Deployment</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8</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Propulsion</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9</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Transit Orbit</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10</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Mars Descent</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11</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Earth Descent</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12</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Mars Fuel</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13</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Return Fuel</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14</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Launch Freq.</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15</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ISRU ECLSS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16</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ISRU Dev</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17</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ISRU Use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18</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ISFR Consum.</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19</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ISFR Cpk</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20</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Base Locations</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21</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Base proximity</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22</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Base Style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23</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Rad. Protection</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24</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Structural</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25</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Rover Power</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26</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Rover Style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27</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Rover Qty.</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28</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Surf. Power</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29</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Base Layout</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30</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 Mod.s/Base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31</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31</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Transport Atm.</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32</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32</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Surface Atm.</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33</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33</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EVA Atm.</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34</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34</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Food Prod.</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35</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35</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Water Prod.</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36</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36</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Air Prod.</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37</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37</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Emerg. Escape?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38</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1</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38</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IMLEO</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39</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39</a:t>
                      </a:r>
                      <a:endParaRPr lang="en-US" sz="700" b="0" i="0" u="none" strike="noStrike">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827">
                <a:tc>
                  <a:txBody>
                    <a:bodyPr/>
                    <a:lstStyle/>
                    <a:p>
                      <a:pPr algn="l" fontAlgn="ctr"/>
                      <a:r>
                        <a:rPr lang="en-US" sz="700" u="none" strike="noStrike">
                          <a:effectLst/>
                        </a:rPr>
                        <a:t>Value</a:t>
                      </a: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a:effectLst/>
                        </a:rPr>
                        <a:t>40</a:t>
                      </a:r>
                      <a:endParaRPr lang="en-US" sz="700" b="0" i="0" u="none" strike="noStrike">
                        <a:solidFill>
                          <a:srgbClr val="C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u="none" strike="noStrike" dirty="0">
                          <a:effectLst/>
                        </a:rPr>
                        <a:t>40</a:t>
                      </a:r>
                      <a:endParaRPr lang="en-US" sz="700" b="0"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273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950259" y="941294"/>
            <a:ext cx="7682753" cy="4096871"/>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Reduced Morphological DSM</a:t>
              </a:r>
            </a:p>
          </p:txBody>
        </p:sp>
      </p:grpSp>
      <p:graphicFrame>
        <p:nvGraphicFramePr>
          <p:cNvPr id="6" name="Table 5"/>
          <p:cNvGraphicFramePr>
            <a:graphicFrameLocks noGrp="1"/>
          </p:cNvGraphicFramePr>
          <p:nvPr>
            <p:extLst>
              <p:ext uri="{D42A27DB-BD31-4B8C-83A1-F6EECF244321}">
                <p14:modId xmlns:p14="http://schemas.microsoft.com/office/powerpoint/2010/main" val="2469181756"/>
              </p:ext>
            </p:extLst>
          </p:nvPr>
        </p:nvGraphicFramePr>
        <p:xfrm>
          <a:off x="1204758" y="1132915"/>
          <a:ext cx="7057211" cy="3771899"/>
        </p:xfrm>
        <a:graphic>
          <a:graphicData uri="http://schemas.openxmlformats.org/drawingml/2006/table">
            <a:tbl>
              <a:tblPr>
                <a:tableStyleId>{5C22544A-7EE6-4342-B048-85BDC9FD1C3A}</a:tableStyleId>
              </a:tblPr>
              <a:tblGrid>
                <a:gridCol w="2192856"/>
                <a:gridCol w="256019"/>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gridCol w="192014"/>
              </a:tblGrid>
              <a:tr h="151708">
                <a:tc>
                  <a:txBody>
                    <a:bodyPr/>
                    <a:lstStyle/>
                    <a:p>
                      <a:pPr algn="l" fontAlgn="b"/>
                      <a:r>
                        <a:rPr lang="en-US" sz="900" u="none" strike="noStrike" dirty="0">
                          <a:effectLst/>
                        </a:rPr>
                        <a:t>Name</a:t>
                      </a:r>
                      <a:endParaRPr lang="en-US" sz="900" b="0" i="0" u="none" strike="noStrike" dirty="0">
                        <a:effectLst/>
                        <a:latin typeface="Arial"/>
                      </a:endParaRPr>
                    </a:p>
                  </a:txBody>
                  <a:tcPr marL="0" marR="0" marT="0" marB="0" anchor="b"/>
                </a:tc>
                <a:tc>
                  <a:txBody>
                    <a:bodyPr/>
                    <a:lstStyle/>
                    <a:p>
                      <a:pPr algn="ctr" fontAlgn="b"/>
                      <a:r>
                        <a:rPr lang="en-US" sz="900" u="none" strike="noStrike">
                          <a:effectLst/>
                        </a:rPr>
                        <a:t>#</a:t>
                      </a:r>
                      <a:endParaRPr lang="en-US" sz="900" b="1" i="0" u="none" strike="noStrike">
                        <a:effectLst/>
                        <a:latin typeface="Geneva"/>
                      </a:endParaRPr>
                    </a:p>
                  </a:txBody>
                  <a:tcPr marL="0" marR="0" marT="0" marB="0" anchor="b"/>
                </a:tc>
                <a:tc>
                  <a:txBody>
                    <a:bodyPr/>
                    <a:lstStyle/>
                    <a:p>
                      <a:pPr algn="ctr" fontAlgn="b"/>
                      <a:r>
                        <a:rPr lang="en-US" sz="900" u="none" strike="noStrike">
                          <a:effectLst/>
                        </a:rPr>
                        <a:t>16</a:t>
                      </a:r>
                      <a:endParaRPr lang="en-US" sz="900" b="1" i="0" u="none" strike="noStrike">
                        <a:effectLst/>
                        <a:latin typeface="Geneva"/>
                      </a:endParaRPr>
                    </a:p>
                  </a:txBody>
                  <a:tcPr marL="0" marR="0" marT="0" marB="0" anchor="b"/>
                </a:tc>
                <a:tc>
                  <a:txBody>
                    <a:bodyPr/>
                    <a:lstStyle/>
                    <a:p>
                      <a:pPr algn="ctr" fontAlgn="b"/>
                      <a:r>
                        <a:rPr lang="en-US" sz="900" u="none" strike="noStrike">
                          <a:effectLst/>
                        </a:rPr>
                        <a:t>12</a:t>
                      </a:r>
                      <a:endParaRPr lang="en-US" sz="900" b="1" i="0" u="none" strike="noStrike">
                        <a:effectLst/>
                        <a:latin typeface="Geneva"/>
                      </a:endParaRPr>
                    </a:p>
                  </a:txBody>
                  <a:tcPr marL="0" marR="0" marT="0" marB="0" anchor="b"/>
                </a:tc>
                <a:tc>
                  <a:txBody>
                    <a:bodyPr/>
                    <a:lstStyle/>
                    <a:p>
                      <a:pPr algn="ctr" fontAlgn="b"/>
                      <a:r>
                        <a:rPr lang="en-US" sz="900" u="none" strike="noStrike">
                          <a:effectLst/>
                        </a:rPr>
                        <a:t>13</a:t>
                      </a:r>
                      <a:endParaRPr lang="en-US" sz="900" b="1" i="0" u="none" strike="noStrike">
                        <a:effectLst/>
                        <a:latin typeface="Geneva"/>
                      </a:endParaRPr>
                    </a:p>
                  </a:txBody>
                  <a:tcPr marL="0" marR="0" marT="0" marB="0" anchor="b"/>
                </a:tc>
                <a:tc>
                  <a:txBody>
                    <a:bodyPr/>
                    <a:lstStyle/>
                    <a:p>
                      <a:pPr algn="ctr" fontAlgn="b"/>
                      <a:r>
                        <a:rPr lang="en-US" sz="900" u="none" strike="noStrike">
                          <a:effectLst/>
                        </a:rPr>
                        <a:t>17</a:t>
                      </a:r>
                      <a:endParaRPr lang="en-US" sz="900" b="1" i="0" u="none" strike="noStrike">
                        <a:effectLst/>
                        <a:latin typeface="Geneva"/>
                      </a:endParaRPr>
                    </a:p>
                  </a:txBody>
                  <a:tcPr marL="0" marR="0" marT="0" marB="0" anchor="b"/>
                </a:tc>
                <a:tc>
                  <a:txBody>
                    <a:bodyPr/>
                    <a:lstStyle/>
                    <a:p>
                      <a:pPr algn="ctr" fontAlgn="b"/>
                      <a:r>
                        <a:rPr lang="en-US" sz="900" u="none" strike="noStrike">
                          <a:effectLst/>
                        </a:rPr>
                        <a:t>20</a:t>
                      </a:r>
                      <a:endParaRPr lang="en-US" sz="900" b="1" i="0" u="none" strike="noStrike">
                        <a:effectLst/>
                        <a:latin typeface="Geneva"/>
                      </a:endParaRPr>
                    </a:p>
                  </a:txBody>
                  <a:tcPr marL="0" marR="0" marT="0" marB="0" anchor="b"/>
                </a:tc>
                <a:tc>
                  <a:txBody>
                    <a:bodyPr/>
                    <a:lstStyle/>
                    <a:p>
                      <a:pPr algn="ctr" fontAlgn="b"/>
                      <a:r>
                        <a:rPr lang="en-US" sz="900" u="none" strike="noStrike">
                          <a:effectLst/>
                        </a:rPr>
                        <a:t>18</a:t>
                      </a:r>
                      <a:endParaRPr lang="en-US" sz="900" b="1" i="0" u="none" strike="noStrike">
                        <a:effectLst/>
                        <a:latin typeface="Geneva"/>
                      </a:endParaRPr>
                    </a:p>
                  </a:txBody>
                  <a:tcPr marL="0" marR="0" marT="0" marB="0" anchor="b"/>
                </a:tc>
                <a:tc>
                  <a:txBody>
                    <a:bodyPr/>
                    <a:lstStyle/>
                    <a:p>
                      <a:pPr algn="ctr" fontAlgn="b"/>
                      <a:r>
                        <a:rPr lang="en-US" sz="900" u="none" strike="noStrike">
                          <a:effectLst/>
                        </a:rPr>
                        <a:t>19</a:t>
                      </a:r>
                      <a:endParaRPr lang="en-US" sz="900" b="1" i="0" u="none" strike="noStrike">
                        <a:effectLst/>
                        <a:latin typeface="Geneva"/>
                      </a:endParaRPr>
                    </a:p>
                  </a:txBody>
                  <a:tcPr marL="0" marR="0" marT="0" marB="0" anchor="b"/>
                </a:tc>
                <a:tc>
                  <a:txBody>
                    <a:bodyPr/>
                    <a:lstStyle/>
                    <a:p>
                      <a:pPr algn="ctr" fontAlgn="b"/>
                      <a:r>
                        <a:rPr lang="en-US" sz="900" u="none" strike="noStrike">
                          <a:effectLst/>
                        </a:rPr>
                        <a:t>14</a:t>
                      </a:r>
                      <a:endParaRPr lang="en-US" sz="900" b="1" i="0" u="none" strike="noStrike">
                        <a:effectLst/>
                        <a:latin typeface="Geneva"/>
                      </a:endParaRPr>
                    </a:p>
                  </a:txBody>
                  <a:tcPr marL="0" marR="0" marT="0" marB="0" anchor="b"/>
                </a:tc>
                <a:tc>
                  <a:txBody>
                    <a:bodyPr/>
                    <a:lstStyle/>
                    <a:p>
                      <a:pPr algn="ctr" fontAlgn="b"/>
                      <a:r>
                        <a:rPr lang="en-US" sz="900" u="none" strike="noStrike">
                          <a:effectLst/>
                        </a:rPr>
                        <a:t>15</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7</a:t>
                      </a:r>
                      <a:endParaRPr lang="en-US" sz="900" b="1" i="0" u="none" strike="noStrike">
                        <a:effectLst/>
                        <a:latin typeface="Geneva"/>
                      </a:endParaRPr>
                    </a:p>
                  </a:txBody>
                  <a:tcPr marL="0" marR="0" marT="0" marB="0" anchor="b"/>
                </a:tc>
                <a:tc>
                  <a:txBody>
                    <a:bodyPr/>
                    <a:lstStyle/>
                    <a:p>
                      <a:pPr algn="ctr" fontAlgn="b"/>
                      <a:r>
                        <a:rPr lang="en-US" sz="900" u="none" strike="noStrike">
                          <a:effectLst/>
                        </a:rPr>
                        <a:t>4</a:t>
                      </a:r>
                      <a:endParaRPr lang="en-US" sz="900" b="1" i="0" u="none" strike="noStrike">
                        <a:effectLst/>
                        <a:latin typeface="Geneva"/>
                      </a:endParaRPr>
                    </a:p>
                  </a:txBody>
                  <a:tcPr marL="0" marR="0" marT="0" marB="0" anchor="b"/>
                </a:tc>
                <a:tc>
                  <a:txBody>
                    <a:bodyPr/>
                    <a:lstStyle/>
                    <a:p>
                      <a:pPr algn="ctr" fontAlgn="b"/>
                      <a:r>
                        <a:rPr lang="en-US" sz="900" u="none" strike="noStrike">
                          <a:effectLst/>
                        </a:rPr>
                        <a:t>5</a:t>
                      </a:r>
                      <a:endParaRPr lang="en-US" sz="900" b="1" i="0" u="none" strike="noStrike">
                        <a:effectLst/>
                        <a:latin typeface="Geneva"/>
                      </a:endParaRPr>
                    </a:p>
                  </a:txBody>
                  <a:tcPr marL="0" marR="0" marT="0" marB="0" anchor="b"/>
                </a:tc>
                <a:tc>
                  <a:txBody>
                    <a:bodyPr/>
                    <a:lstStyle/>
                    <a:p>
                      <a:pPr algn="ctr" fontAlgn="b"/>
                      <a:r>
                        <a:rPr lang="en-US" sz="900" u="none" strike="noStrike">
                          <a:effectLst/>
                        </a:rPr>
                        <a:t>6</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2</a:t>
                      </a:r>
                      <a:endParaRPr lang="en-US" sz="900" b="1" i="0" u="none" strike="noStrike">
                        <a:effectLst/>
                        <a:latin typeface="Geneva"/>
                      </a:endParaRPr>
                    </a:p>
                  </a:txBody>
                  <a:tcPr marL="0" marR="0" marT="0" marB="0" anchor="b"/>
                </a:tc>
                <a:tc>
                  <a:txBody>
                    <a:bodyPr/>
                    <a:lstStyle/>
                    <a:p>
                      <a:pPr algn="ctr" fontAlgn="b"/>
                      <a:r>
                        <a:rPr lang="en-US" sz="900" u="none" strike="noStrike">
                          <a:effectLst/>
                        </a:rPr>
                        <a:t>3</a:t>
                      </a:r>
                      <a:endParaRPr lang="en-US" sz="900" b="1" i="0" u="none" strike="noStrike">
                        <a:effectLst/>
                        <a:latin typeface="Geneva"/>
                      </a:endParaRPr>
                    </a:p>
                  </a:txBody>
                  <a:tcPr marL="0" marR="0" marT="0" marB="0" anchor="b"/>
                </a:tc>
                <a:tc>
                  <a:txBody>
                    <a:bodyPr/>
                    <a:lstStyle/>
                    <a:p>
                      <a:pPr algn="ctr" fontAlgn="b"/>
                      <a:r>
                        <a:rPr lang="en-US" sz="900" u="none" strike="noStrike">
                          <a:effectLst/>
                        </a:rPr>
                        <a:t>11</a:t>
                      </a:r>
                      <a:endParaRPr lang="en-US" sz="900" b="1" i="0" u="none" strike="noStrike">
                        <a:effectLst/>
                        <a:latin typeface="Geneva"/>
                      </a:endParaRPr>
                    </a:p>
                  </a:txBody>
                  <a:tcPr marL="0" marR="0" marT="0" marB="0" anchor="b"/>
                </a:tc>
                <a:tc>
                  <a:txBody>
                    <a:bodyPr/>
                    <a:lstStyle/>
                    <a:p>
                      <a:pPr algn="ctr" fontAlgn="b"/>
                      <a:r>
                        <a:rPr lang="en-US" sz="900" u="none" strike="noStrike">
                          <a:effectLst/>
                        </a:rPr>
                        <a:t>9</a:t>
                      </a:r>
                      <a:endParaRPr lang="en-US" sz="900" b="1" i="0" u="none" strike="noStrike">
                        <a:effectLst/>
                        <a:latin typeface="Geneva"/>
                      </a:endParaRPr>
                    </a:p>
                  </a:txBody>
                  <a:tcPr marL="0" marR="0" marT="0" marB="0" anchor="b"/>
                </a:tc>
                <a:tc>
                  <a:txBody>
                    <a:bodyPr/>
                    <a:lstStyle/>
                    <a:p>
                      <a:pPr algn="ctr" fontAlgn="b"/>
                      <a:r>
                        <a:rPr lang="en-US" sz="900" u="none" strike="noStrike">
                          <a:effectLst/>
                        </a:rPr>
                        <a:t>10</a:t>
                      </a:r>
                      <a:endParaRPr lang="en-US" sz="900" b="1" i="0" u="none" strike="noStrike">
                        <a:effectLst/>
                        <a:latin typeface="Geneva"/>
                      </a:endParaRPr>
                    </a:p>
                  </a:txBody>
                  <a:tcPr marL="0" marR="0" marT="0" marB="0" anchor="b"/>
                </a:tc>
                <a:tc>
                  <a:txBody>
                    <a:bodyPr/>
                    <a:lstStyle/>
                    <a:p>
                      <a:pPr algn="ctr" fontAlgn="b"/>
                      <a:r>
                        <a:rPr lang="en-US" sz="900" u="none" strike="noStrike">
                          <a:effectLst/>
                        </a:rPr>
                        <a:t>8</a:t>
                      </a:r>
                      <a:endParaRPr lang="en-US" sz="900" b="1" i="0" u="none" strike="noStrike">
                        <a:effectLst/>
                        <a:latin typeface="Geneva"/>
                      </a:endParaRPr>
                    </a:p>
                  </a:txBody>
                  <a:tcPr marL="0" marR="0" marT="0" marB="0" anchor="b"/>
                </a:tc>
                <a:tc>
                  <a:txBody>
                    <a:bodyPr/>
                    <a:lstStyle/>
                    <a:p>
                      <a:pPr algn="ctr" fontAlgn="b"/>
                      <a:r>
                        <a:rPr lang="en-US" sz="900" u="none" strike="noStrike">
                          <a:effectLst/>
                        </a:rPr>
                        <a:t>21</a:t>
                      </a:r>
                      <a:endParaRPr lang="en-US" sz="900" b="1" i="0" u="none" strike="noStrike">
                        <a:effectLst/>
                        <a:latin typeface="Geneva"/>
                      </a:endParaRPr>
                    </a:p>
                  </a:txBody>
                  <a:tcPr marL="0" marR="0" marT="0" marB="0" anchor="b"/>
                </a:tc>
                <a:tc>
                  <a:txBody>
                    <a:bodyPr/>
                    <a:lstStyle/>
                    <a:p>
                      <a:pPr algn="ctr" fontAlgn="b"/>
                      <a:r>
                        <a:rPr lang="en-US" sz="900" u="none" strike="noStrike">
                          <a:effectLst/>
                        </a:rPr>
                        <a:t>22</a:t>
                      </a:r>
                      <a:endParaRPr lang="en-US" sz="900" b="1" i="0" u="none" strike="noStrike">
                        <a:effectLst/>
                        <a:latin typeface="Geneva"/>
                      </a:endParaRPr>
                    </a:p>
                  </a:txBody>
                  <a:tcPr marL="0" marR="0" marT="0" marB="0" anchor="b"/>
                </a:tc>
                <a:tc>
                  <a:txBody>
                    <a:bodyPr/>
                    <a:lstStyle/>
                    <a:p>
                      <a:pPr algn="ctr" fontAlgn="b"/>
                      <a:r>
                        <a:rPr lang="en-US" sz="900" u="none" strike="noStrike">
                          <a:effectLst/>
                        </a:rPr>
                        <a:t>23</a:t>
                      </a:r>
                      <a:endParaRPr lang="en-US" sz="900" b="1" i="0" u="none" strike="noStrike">
                        <a:effectLst/>
                        <a:latin typeface="Geneva"/>
                      </a:endParaRPr>
                    </a:p>
                  </a:txBody>
                  <a:tcPr marL="0" marR="0" marT="0" marB="0" anchor="b"/>
                </a:tc>
              </a:tr>
              <a:tr h="151708">
                <a:tc>
                  <a:txBody>
                    <a:bodyPr/>
                    <a:lstStyle/>
                    <a:p>
                      <a:pPr algn="l" fontAlgn="b"/>
                      <a:r>
                        <a:rPr lang="en-US" sz="700" u="none" strike="noStrike">
                          <a:effectLst/>
                        </a:rPr>
                        <a:t>Landing site Selection (Chris and Ryan)</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16</a:t>
                      </a:r>
                      <a:endParaRPr lang="en-US" sz="900" b="1" i="0" u="none" strike="noStrike">
                        <a:effectLst/>
                        <a:latin typeface="Geneva"/>
                      </a:endParaRPr>
                    </a:p>
                  </a:txBody>
                  <a:tcPr marL="0" marR="0" marT="0" marB="0" anchor="b"/>
                </a:tc>
                <a:tc>
                  <a:txBody>
                    <a:bodyPr/>
                    <a:lstStyle/>
                    <a:p>
                      <a:pPr algn="ctr" fontAlgn="ctr"/>
                      <a:r>
                        <a:rPr lang="en-US" sz="900" u="none" strike="noStrike">
                          <a:effectLst/>
                        </a:rPr>
                        <a:t>16</a:t>
                      </a:r>
                      <a:endParaRPr lang="en-US" sz="900" b="1" i="0" u="none" strike="noStrike">
                        <a:solidFill>
                          <a:srgbClr val="FFFFFF"/>
                        </a:solidFill>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1708">
                <a:tc>
                  <a:txBody>
                    <a:bodyPr/>
                    <a:lstStyle/>
                    <a:p>
                      <a:pPr algn="l" fontAlgn="b"/>
                      <a:r>
                        <a:rPr lang="en-US" sz="700" u="none" strike="noStrike" dirty="0">
                          <a:effectLst/>
                        </a:rPr>
                        <a:t>Basis of the ISRU (Adrien and Brad)</a:t>
                      </a:r>
                      <a:endParaRPr lang="en-US" sz="700" b="0" i="0" u="none" strike="noStrike" dirty="0">
                        <a:solidFill>
                          <a:srgbClr val="000000"/>
                        </a:solidFill>
                        <a:effectLst/>
                        <a:latin typeface="Arial"/>
                      </a:endParaRPr>
                    </a:p>
                  </a:txBody>
                  <a:tcPr marL="0" marR="0" marT="0" marB="0" anchor="b"/>
                </a:tc>
                <a:tc>
                  <a:txBody>
                    <a:bodyPr/>
                    <a:lstStyle/>
                    <a:p>
                      <a:pPr algn="ctr" fontAlgn="b"/>
                      <a:r>
                        <a:rPr lang="en-US" sz="900" u="none" strike="noStrike">
                          <a:effectLst/>
                        </a:rPr>
                        <a:t>12</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12</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1708">
                <a:tc>
                  <a:txBody>
                    <a:bodyPr/>
                    <a:lstStyle/>
                    <a:p>
                      <a:pPr algn="l" fontAlgn="b"/>
                      <a:r>
                        <a:rPr lang="en-US" sz="700" u="none" strike="noStrike">
                          <a:effectLst/>
                        </a:rPr>
                        <a:t>What the ISRU will be used for (Adrien and Brad)</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13</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13</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1708">
                <a:tc>
                  <a:txBody>
                    <a:bodyPr/>
                    <a:lstStyle/>
                    <a:p>
                      <a:pPr algn="l" fontAlgn="b"/>
                      <a:r>
                        <a:rPr lang="en-US" sz="700" u="none" strike="noStrike">
                          <a:effectLst/>
                        </a:rPr>
                        <a:t>Food Supply (Tatsuya)</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17</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17</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1708">
                <a:tc>
                  <a:txBody>
                    <a:bodyPr/>
                    <a:lstStyle/>
                    <a:p>
                      <a:pPr algn="l" fontAlgn="b"/>
                      <a:r>
                        <a:rPr lang="en-US" sz="700" u="none" strike="noStrike">
                          <a:effectLst/>
                        </a:rPr>
                        <a:t>Radiation Protection (Aravind and Carlos)</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20</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20</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r>
              <a:tr h="151708">
                <a:tc>
                  <a:txBody>
                    <a:bodyPr/>
                    <a:lstStyle/>
                    <a:p>
                      <a:pPr algn="l" fontAlgn="b"/>
                      <a:r>
                        <a:rPr lang="en-US" sz="700" u="none" strike="noStrike" dirty="0">
                          <a:effectLst/>
                        </a:rPr>
                        <a:t>Activities for the Crew (Aravind and Carlos)</a:t>
                      </a:r>
                      <a:endParaRPr lang="en-US" sz="700" b="0" i="0" u="none" strike="noStrike" dirty="0">
                        <a:solidFill>
                          <a:srgbClr val="000000"/>
                        </a:solidFill>
                        <a:effectLst/>
                        <a:latin typeface="Arial"/>
                      </a:endParaRPr>
                    </a:p>
                  </a:txBody>
                  <a:tcPr marL="0" marR="0" marT="0" marB="0" anchor="b"/>
                </a:tc>
                <a:tc>
                  <a:txBody>
                    <a:bodyPr/>
                    <a:lstStyle/>
                    <a:p>
                      <a:pPr algn="ctr" fontAlgn="b"/>
                      <a:r>
                        <a:rPr lang="en-US" sz="900" u="none" strike="noStrike">
                          <a:effectLst/>
                        </a:rPr>
                        <a:t>18</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18</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6203">
                <a:tc>
                  <a:txBody>
                    <a:bodyPr/>
                    <a:lstStyle/>
                    <a:p>
                      <a:pPr algn="l" fontAlgn="b"/>
                      <a:r>
                        <a:rPr lang="en-US" sz="700" u="none" strike="noStrike">
                          <a:effectLst/>
                        </a:rPr>
                        <a:t>Structure shape and style (Chris, Tatsuya and Lisa)</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19</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19</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Number of Habitats (Chris, Tatsuya and Lisa)</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14</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14</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Type (proximity?) of power plant (Alex)</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15</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15</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In Situ Sparing (ISFR) (Andrew Kurtz)</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6</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6</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68564">
                <a:tc>
                  <a:txBody>
                    <a:bodyPr/>
                    <a:lstStyle/>
                    <a:p>
                      <a:pPr algn="l" fontAlgn="b"/>
                      <a:r>
                        <a:rPr lang="en-US" sz="1000" u="none" strike="noStrike">
                          <a:effectLst/>
                        </a:rPr>
                        <a:t>FMMS</a:t>
                      </a:r>
                      <a:endParaRPr lang="en-US" sz="1000" b="1" i="0" u="none" strike="noStrike">
                        <a:solidFill>
                          <a:srgbClr val="000000"/>
                        </a:solidFill>
                        <a:effectLst/>
                        <a:latin typeface="Calibri"/>
                      </a:endParaRPr>
                    </a:p>
                  </a:txBody>
                  <a:tcPr marL="0" marR="0" marT="0" marB="0" anchor="b"/>
                </a:tc>
                <a:tc>
                  <a:txBody>
                    <a:bodyPr/>
                    <a:lstStyle/>
                    <a:p>
                      <a:pPr algn="ctr" fontAlgn="b"/>
                      <a:r>
                        <a:rPr lang="en-US" sz="900" u="none" strike="noStrike">
                          <a:effectLst/>
                        </a:rPr>
                        <a:t>24</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24</a:t>
                      </a:r>
                      <a:endParaRPr lang="en-US" sz="900" b="1" i="0" u="none" strike="noStrike">
                        <a:solidFill>
                          <a:srgbClr val="FFFFFF"/>
                        </a:solidFill>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r>
              <a:tr h="143279">
                <a:tc>
                  <a:txBody>
                    <a:bodyPr/>
                    <a:lstStyle/>
                    <a:p>
                      <a:pPr algn="l" fontAlgn="b"/>
                      <a:r>
                        <a:rPr lang="en-US" sz="700" u="none" strike="noStrike">
                          <a:effectLst/>
                        </a:rPr>
                        <a:t>Propulsion Type (Nathan)</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7</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7</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Addt'l Destinations (ISRU) (Nathan)</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4</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4</a:t>
                      </a:r>
                      <a:endParaRPr lang="en-US" sz="900" b="1" i="0" u="none" strike="noStrike">
                        <a:solidFill>
                          <a:srgbClr val="FFFFFF"/>
                        </a:solidFill>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Transit and Return Fuel Sources (Nathan, Brad)</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5</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5</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Human Trajectory (Greg)</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Cargo Trajectory (Greg)</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2</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2</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Staging (Greg and Eric)</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3</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3</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Transit Hab Size (Joe)</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11</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11</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Transit Rad Sheild Mat'l (Alex)</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9</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9</a:t>
                      </a:r>
                      <a:endParaRPr lang="en-US" sz="900" b="1" i="0" u="none" strike="noStrike">
                        <a:solidFill>
                          <a:srgbClr val="FFFFFF"/>
                        </a:solidFill>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43279">
                <a:tc>
                  <a:txBody>
                    <a:bodyPr/>
                    <a:lstStyle/>
                    <a:p>
                      <a:pPr algn="l" fontAlgn="b"/>
                      <a:r>
                        <a:rPr lang="en-US" sz="700" u="none" strike="noStrike">
                          <a:effectLst/>
                        </a:rPr>
                        <a:t>Transit Rad Sheilding (Alex)</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10</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10</a:t>
                      </a:r>
                      <a:endParaRPr lang="en-US" sz="900" b="1" i="0" u="none" strike="noStrike">
                        <a:solidFill>
                          <a:srgbClr val="FFFFFF"/>
                        </a:solidFill>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51708">
                <a:tc>
                  <a:txBody>
                    <a:bodyPr/>
                    <a:lstStyle/>
                    <a:p>
                      <a:pPr algn="l" fontAlgn="b"/>
                      <a:r>
                        <a:rPr lang="en-US" sz="700" u="none" strike="noStrike">
                          <a:effectLst/>
                        </a:rPr>
                        <a:t>EDL (Lisa)</a:t>
                      </a:r>
                      <a:endParaRPr lang="en-US" sz="700" b="0" i="0" u="none" strike="noStrike">
                        <a:solidFill>
                          <a:srgbClr val="000000"/>
                        </a:solidFill>
                        <a:effectLst/>
                        <a:latin typeface="Arial"/>
                      </a:endParaRPr>
                    </a:p>
                  </a:txBody>
                  <a:tcPr marL="0" marR="0" marT="0" marB="0" anchor="b"/>
                </a:tc>
                <a:tc>
                  <a:txBody>
                    <a:bodyPr/>
                    <a:lstStyle/>
                    <a:p>
                      <a:pPr algn="ctr" fontAlgn="b"/>
                      <a:r>
                        <a:rPr lang="en-US" sz="900" u="none" strike="noStrike">
                          <a:effectLst/>
                        </a:rPr>
                        <a:t>8</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8</a:t>
                      </a:r>
                      <a:endParaRPr lang="en-US" sz="900" b="1" i="0" u="none" strike="noStrike">
                        <a:solidFill>
                          <a:srgbClr val="FFFFFF"/>
                        </a:solidFill>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r>
              <a:tr h="168564">
                <a:tc>
                  <a:txBody>
                    <a:bodyPr/>
                    <a:lstStyle/>
                    <a:p>
                      <a:pPr algn="l" fontAlgn="b"/>
                      <a:r>
                        <a:rPr lang="en-US" sz="1000" u="none" strike="noStrike">
                          <a:effectLst/>
                        </a:rPr>
                        <a:t>IMLEO</a:t>
                      </a:r>
                      <a:endParaRPr lang="en-US" sz="1000" b="1" i="0" u="none" strike="noStrike">
                        <a:solidFill>
                          <a:srgbClr val="000000"/>
                        </a:solidFill>
                        <a:effectLst/>
                        <a:latin typeface="Calibri"/>
                      </a:endParaRPr>
                    </a:p>
                  </a:txBody>
                  <a:tcPr marL="0" marR="0" marT="0" marB="0" anchor="b"/>
                </a:tc>
                <a:tc>
                  <a:txBody>
                    <a:bodyPr/>
                    <a:lstStyle/>
                    <a:p>
                      <a:pPr algn="ctr" fontAlgn="b"/>
                      <a:r>
                        <a:rPr lang="en-US" sz="900" u="none" strike="noStrike">
                          <a:effectLst/>
                        </a:rPr>
                        <a:t>21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1</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ctr"/>
                      <a:r>
                        <a:rPr lang="en-US" sz="900" u="none" strike="noStrike">
                          <a:effectLst/>
                        </a:rPr>
                        <a:t>21</a:t>
                      </a:r>
                      <a:endParaRPr lang="en-US" sz="900" b="1" i="0" u="none" strike="noStrike">
                        <a:solidFill>
                          <a:srgbClr val="FFFFFF"/>
                        </a:solidFill>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r>
              <a:tr h="168564">
                <a:tc>
                  <a:txBody>
                    <a:bodyPr/>
                    <a:lstStyle/>
                    <a:p>
                      <a:pPr algn="l" fontAlgn="b"/>
                      <a:r>
                        <a:rPr lang="en-US" sz="1000" u="none" strike="noStrike">
                          <a:effectLst/>
                        </a:rPr>
                        <a:t>Scientific Value</a:t>
                      </a:r>
                      <a:endParaRPr lang="en-US" sz="1000" b="1" i="0" u="none" strike="noStrike">
                        <a:solidFill>
                          <a:srgbClr val="000000"/>
                        </a:solidFill>
                        <a:effectLst/>
                        <a:latin typeface="Calibri"/>
                      </a:endParaRPr>
                    </a:p>
                  </a:txBody>
                  <a:tcPr marL="0" marR="0" marT="0" marB="0" anchor="b"/>
                </a:tc>
                <a:tc>
                  <a:txBody>
                    <a:bodyPr/>
                    <a:lstStyle/>
                    <a:p>
                      <a:pPr algn="ctr" fontAlgn="b"/>
                      <a:r>
                        <a:rPr lang="en-US" sz="900" u="none" strike="noStrike">
                          <a:effectLst/>
                        </a:rPr>
                        <a:t>22</a:t>
                      </a:r>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r>
                        <a:rPr lang="en-US" sz="900" u="none" strike="noStrike">
                          <a:effectLst/>
                        </a:rPr>
                        <a:t>1</a:t>
                      </a:r>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b"/>
                      <a:endParaRPr lang="en-US" sz="900" b="1" i="0" u="none" strike="noStrike">
                        <a:effectLst/>
                        <a:latin typeface="Geneva"/>
                      </a:endParaRPr>
                    </a:p>
                  </a:txBody>
                  <a:tcPr marL="0" marR="0" marT="0" marB="0" anchor="b"/>
                </a:tc>
                <a:tc>
                  <a:txBody>
                    <a:bodyPr/>
                    <a:lstStyle/>
                    <a:p>
                      <a:pPr algn="ctr" fontAlgn="ctr"/>
                      <a:endParaRPr lang="en-US" sz="900" b="1" i="0" u="none" strike="noStrike">
                        <a:effectLst/>
                        <a:latin typeface="Geneva"/>
                      </a:endParaRPr>
                    </a:p>
                  </a:txBody>
                  <a:tcPr marL="0" marR="0" marT="0" marB="0" anchor="ctr"/>
                </a:tc>
                <a:tc>
                  <a:txBody>
                    <a:bodyPr/>
                    <a:lstStyle/>
                    <a:p>
                      <a:pPr algn="ctr" fontAlgn="ctr"/>
                      <a:r>
                        <a:rPr lang="en-US" sz="900" u="none" strike="noStrike">
                          <a:effectLst/>
                        </a:rPr>
                        <a:t>22</a:t>
                      </a:r>
                      <a:endParaRPr lang="en-US" sz="900" b="1" i="0" u="none" strike="noStrike">
                        <a:solidFill>
                          <a:srgbClr val="FFFFFF"/>
                        </a:solidFill>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r>
              <a:tr h="176992">
                <a:tc>
                  <a:txBody>
                    <a:bodyPr/>
                    <a:lstStyle/>
                    <a:p>
                      <a:pPr algn="l" fontAlgn="b"/>
                      <a:r>
                        <a:rPr lang="en-US" sz="1000" u="none" strike="noStrike">
                          <a:effectLst/>
                        </a:rPr>
                        <a:t>Scenario Risk</a:t>
                      </a:r>
                      <a:endParaRPr lang="en-US" sz="1000" b="1" i="0" u="none" strike="noStrike">
                        <a:solidFill>
                          <a:srgbClr val="000000"/>
                        </a:solidFill>
                        <a:effectLst/>
                        <a:latin typeface="Calibri"/>
                      </a:endParaRPr>
                    </a:p>
                  </a:txBody>
                  <a:tcPr marL="0" marR="0" marT="0" marB="0" anchor="b"/>
                </a:tc>
                <a:tc>
                  <a:txBody>
                    <a:bodyPr/>
                    <a:lstStyle/>
                    <a:p>
                      <a:pPr algn="ctr" fontAlgn="b"/>
                      <a:r>
                        <a:rPr lang="en-US" sz="900" u="none" strike="noStrike">
                          <a:effectLst/>
                        </a:rPr>
                        <a:t>23</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b"/>
                      <a:r>
                        <a:rPr lang="en-US" sz="900" u="none" strike="noStrike">
                          <a:effectLst/>
                        </a:rPr>
                        <a:t> </a:t>
                      </a:r>
                      <a:endParaRPr lang="en-US" sz="900" b="1" i="0" u="none" strike="noStrike">
                        <a:effectLst/>
                        <a:latin typeface="Geneva"/>
                      </a:endParaRPr>
                    </a:p>
                  </a:txBody>
                  <a:tcPr marL="0" marR="0" marT="0" marB="0" anchor="b"/>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a:effectLst/>
                        </a:rPr>
                        <a:t> </a:t>
                      </a:r>
                      <a:endParaRPr lang="en-US" sz="900" b="1" i="0" u="none" strike="noStrike">
                        <a:effectLst/>
                        <a:latin typeface="Geneva"/>
                      </a:endParaRPr>
                    </a:p>
                  </a:txBody>
                  <a:tcPr marL="0" marR="0" marT="0" marB="0" anchor="ctr"/>
                </a:tc>
                <a:tc>
                  <a:txBody>
                    <a:bodyPr/>
                    <a:lstStyle/>
                    <a:p>
                      <a:pPr algn="ctr" fontAlgn="ctr"/>
                      <a:r>
                        <a:rPr lang="en-US" sz="900" u="none" strike="noStrike" dirty="0">
                          <a:effectLst/>
                        </a:rPr>
                        <a:t>23</a:t>
                      </a:r>
                      <a:endParaRPr lang="en-US" sz="900" b="1" i="0" u="none" strike="noStrike" dirty="0">
                        <a:solidFill>
                          <a:srgbClr val="FFFFFF"/>
                        </a:solidFill>
                        <a:effectLst/>
                        <a:latin typeface="Geneva"/>
                      </a:endParaRPr>
                    </a:p>
                  </a:txBody>
                  <a:tcPr marL="0" marR="0" marT="0" marB="0" anchor="ctr"/>
                </a:tc>
              </a:tr>
            </a:tbl>
          </a:graphicData>
        </a:graphic>
      </p:graphicFrame>
    </p:spTree>
    <p:extLst>
      <p:ext uri="{BB962C8B-B14F-4D97-AF65-F5344CB8AC3E}">
        <p14:creationId xmlns:p14="http://schemas.microsoft.com/office/powerpoint/2010/main" val="274603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4316246" cy="369332"/>
          </a:xfrm>
          <a:prstGeom prst="rect">
            <a:avLst/>
          </a:prstGeom>
          <a:noFill/>
        </p:spPr>
        <p:txBody>
          <a:bodyPr wrap="none" rtlCol="0">
            <a:spAutoFit/>
          </a:bodyPr>
          <a:lstStyle/>
          <a:p>
            <a:r>
              <a:rPr lang="en-US" dirty="0" smtClean="0">
                <a:solidFill>
                  <a:schemeClr val="tx1">
                    <a:lumMod val="85000"/>
                    <a:lumOff val="15000"/>
                  </a:schemeClr>
                </a:solidFill>
              </a:rPr>
              <a:t>INTRODUCTION &amp; PROBLEM FORMULATION</a:t>
            </a:r>
            <a:endParaRPr lang="en-US" dirty="0">
              <a:solidFill>
                <a:schemeClr val="tx1">
                  <a:lumMod val="85000"/>
                  <a:lumOff val="15000"/>
                </a:schemeClr>
              </a:solidFill>
            </a:endParaRPr>
          </a:p>
        </p:txBody>
      </p:sp>
      <p:grpSp>
        <p:nvGrpSpPr>
          <p:cNvPr id="20" name="Group 19"/>
          <p:cNvGrpSpPr/>
          <p:nvPr/>
        </p:nvGrpSpPr>
        <p:grpSpPr>
          <a:xfrm>
            <a:off x="533400" y="876300"/>
            <a:ext cx="8023007" cy="3437930"/>
            <a:chOff x="533400" y="876300"/>
            <a:chExt cx="8023007" cy="3437930"/>
          </a:xfrm>
        </p:grpSpPr>
        <p:sp>
          <p:nvSpPr>
            <p:cNvPr id="8" name="Rectangle 7"/>
            <p:cNvSpPr/>
            <p:nvPr/>
          </p:nvSpPr>
          <p:spPr>
            <a:xfrm>
              <a:off x="533400" y="8763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85800" y="1028700"/>
              <a:ext cx="3832007" cy="646331"/>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IMLEO</a:t>
              </a:r>
            </a:p>
            <a:p>
              <a:r>
                <a:rPr lang="en-US" dirty="0" smtClean="0">
                  <a:solidFill>
                    <a:schemeClr val="bg1"/>
                  </a:solidFill>
                  <a:latin typeface="Segoe UI" pitchFamily="34" charset="0"/>
                  <a:ea typeface="Segoe UI" pitchFamily="34" charset="0"/>
                  <a:cs typeface="Segoe UI" pitchFamily="34" charset="0"/>
                </a:rPr>
                <a:t>Initial Mass in Low Earth Orbit</a:t>
              </a:r>
              <a:endParaRPr lang="en-US"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8763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24400" y="1028700"/>
              <a:ext cx="3832007" cy="646331"/>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ISRU</a:t>
              </a:r>
            </a:p>
            <a:p>
              <a:r>
                <a:rPr lang="en-US" dirty="0" smtClean="0">
                  <a:solidFill>
                    <a:schemeClr val="bg1"/>
                  </a:solidFill>
                  <a:latin typeface="Segoe UI" pitchFamily="34" charset="0"/>
                  <a:ea typeface="Segoe UI" pitchFamily="34" charset="0"/>
                  <a:cs typeface="Segoe UI" pitchFamily="34" charset="0"/>
                </a:rPr>
                <a:t>In-Situ Resource Utilization</a:t>
              </a:r>
              <a:endParaRPr lang="en-US" dirty="0">
                <a:solidFill>
                  <a:schemeClr val="bg1"/>
                </a:solidFill>
                <a:latin typeface="Segoe UI" pitchFamily="34" charset="0"/>
                <a:ea typeface="Segoe UI" pitchFamily="34" charset="0"/>
                <a:cs typeface="Segoe UI" pitchFamily="34" charset="0"/>
              </a:endParaRPr>
            </a:p>
          </p:txBody>
        </p:sp>
        <p:sp>
          <p:nvSpPr>
            <p:cNvPr id="12" name="Rectangle 11"/>
            <p:cNvSpPr/>
            <p:nvPr/>
          </p:nvSpPr>
          <p:spPr>
            <a:xfrm>
              <a:off x="533400" y="20955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85800" y="2247900"/>
              <a:ext cx="3832007" cy="646331"/>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EDL </a:t>
              </a:r>
            </a:p>
            <a:p>
              <a:r>
                <a:rPr lang="en-US" dirty="0" smtClean="0">
                  <a:solidFill>
                    <a:schemeClr val="bg1"/>
                  </a:solidFill>
                  <a:latin typeface="Segoe UI" pitchFamily="34" charset="0"/>
                  <a:ea typeface="Segoe UI" pitchFamily="34" charset="0"/>
                  <a:cs typeface="Segoe UI" pitchFamily="34" charset="0"/>
                </a:rPr>
                <a:t>Entry, Descent, and Landing</a:t>
              </a:r>
              <a:endParaRPr lang="en-US"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a:xfrm>
              <a:off x="4572000" y="20955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724400" y="2247900"/>
              <a:ext cx="3832007" cy="923330"/>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ECLSS</a:t>
              </a:r>
            </a:p>
            <a:p>
              <a:r>
                <a:rPr lang="en-US" dirty="0" smtClean="0">
                  <a:solidFill>
                    <a:schemeClr val="bg1"/>
                  </a:solidFill>
                  <a:latin typeface="Segoe UI" pitchFamily="34" charset="0"/>
                  <a:ea typeface="Segoe UI" pitchFamily="34" charset="0"/>
                  <a:cs typeface="Segoe UI" pitchFamily="34" charset="0"/>
                </a:rPr>
                <a:t>Environment Control and Life Support System</a:t>
              </a:r>
              <a:endParaRPr lang="en-US"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a:xfrm>
              <a:off x="533400" y="32385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5800" y="3390900"/>
              <a:ext cx="3832007" cy="923330"/>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Delta V</a:t>
              </a:r>
            </a:p>
            <a:p>
              <a:r>
                <a:rPr lang="en-US" dirty="0" smtClean="0">
                  <a:solidFill>
                    <a:schemeClr val="bg1"/>
                  </a:solidFill>
                  <a:latin typeface="Segoe UI" pitchFamily="34" charset="0"/>
                  <a:ea typeface="Segoe UI" pitchFamily="34" charset="0"/>
                  <a:cs typeface="Segoe UI" pitchFamily="34" charset="0"/>
                </a:rPr>
                <a:t>Energy requirements for a space mission</a:t>
              </a:r>
            </a:p>
          </p:txBody>
        </p:sp>
        <p:sp>
          <p:nvSpPr>
            <p:cNvPr id="18" name="Rectangle 17"/>
            <p:cNvSpPr/>
            <p:nvPr/>
          </p:nvSpPr>
          <p:spPr>
            <a:xfrm>
              <a:off x="4572000" y="3238500"/>
              <a:ext cx="3962400" cy="10668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24400" y="3390900"/>
              <a:ext cx="3832007" cy="646331"/>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NTR</a:t>
              </a:r>
            </a:p>
            <a:p>
              <a:r>
                <a:rPr lang="en-US" dirty="0" smtClean="0">
                  <a:solidFill>
                    <a:schemeClr val="bg1"/>
                  </a:solidFill>
                  <a:latin typeface="Segoe UI" pitchFamily="34" charset="0"/>
                  <a:ea typeface="Segoe UI" pitchFamily="34" charset="0"/>
                  <a:cs typeface="Segoe UI" pitchFamily="34" charset="0"/>
                </a:rPr>
                <a:t>Nuclear Thermal Rocket</a:t>
              </a:r>
              <a:endParaRPr lang="en-US" dirty="0">
                <a:solidFill>
                  <a:schemeClr val="bg1"/>
                </a:solidFill>
                <a:latin typeface="Segoe UI" pitchFamily="34" charset="0"/>
                <a:ea typeface="Segoe UI" pitchFamily="34" charset="0"/>
                <a:cs typeface="Segoe UI" pitchFamily="34" charset="0"/>
              </a:endParaRPr>
            </a:p>
          </p:txBody>
        </p:sp>
      </p:gr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2357718" y="941294"/>
            <a:ext cx="4114800" cy="3899647"/>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OPM Diagrams</a:t>
              </a:r>
            </a:p>
          </p:txBody>
        </p:sp>
      </p:gr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2518" y="1031874"/>
            <a:ext cx="3345797" cy="365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331694" y="717176"/>
            <a:ext cx="8608186" cy="4356848"/>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46" y="883022"/>
            <a:ext cx="7870833" cy="4016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OPM Diagrams (Surface Architecture)</a:t>
              </a:r>
            </a:p>
          </p:txBody>
        </p:sp>
      </p:grpSp>
    </p:spTree>
    <p:extLst>
      <p:ext uri="{BB962C8B-B14F-4D97-AF65-F5344CB8AC3E}">
        <p14:creationId xmlns:p14="http://schemas.microsoft.com/office/powerpoint/2010/main" val="345303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331694" y="717176"/>
            <a:ext cx="8608186" cy="4356848"/>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 Supporting Slides – OPM Diagrams (Logistics)</a:t>
              </a:r>
            </a:p>
          </p:txBody>
        </p:sp>
      </p:gr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64" y="1048871"/>
            <a:ext cx="8027932" cy="384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77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4" name="Picture 10" descr="D:\MIT\ESD.411, 412, 413\Mars2040\farm.png"/>
          <p:cNvPicPr>
            <a:picLocks noChangeAspect="1" noChangeArrowheads="1"/>
          </p:cNvPicPr>
          <p:nvPr/>
        </p:nvPicPr>
        <p:blipFill>
          <a:blip r:embed="rId3"/>
          <a:srcRect t="5213"/>
          <a:stretch>
            <a:fillRect/>
          </a:stretch>
        </p:blipFill>
        <p:spPr bwMode="auto">
          <a:xfrm>
            <a:off x="0" y="0"/>
            <a:ext cx="9144000" cy="5715001"/>
          </a:xfrm>
          <a:prstGeom prst="rect">
            <a:avLst/>
          </a:prstGeom>
          <a:noFill/>
        </p:spPr>
      </p:pic>
      <p:pic>
        <p:nvPicPr>
          <p:cNvPr id="21515" name="Picture 11" descr="D:\MIT\ESD.411, 412, 413\Mars2040\farm1.png"/>
          <p:cNvPicPr>
            <a:picLocks noChangeAspect="1" noChangeArrowheads="1"/>
          </p:cNvPicPr>
          <p:nvPr/>
        </p:nvPicPr>
        <p:blipFill>
          <a:blip r:embed="rId4"/>
          <a:srcRect t="5213"/>
          <a:stretch>
            <a:fillRect/>
          </a:stretch>
        </p:blipFill>
        <p:spPr bwMode="auto">
          <a:xfrm>
            <a:off x="-1" y="0"/>
            <a:ext cx="9144001" cy="5715000"/>
          </a:xfrm>
          <a:prstGeom prst="rect">
            <a:avLst/>
          </a:prstGeom>
          <a:noFill/>
        </p:spPr>
      </p:pic>
      <p:sp>
        <p:nvSpPr>
          <p:cNvPr id="8" name="Rectangle 7"/>
          <p:cNvSpPr/>
          <p:nvPr/>
        </p:nvSpPr>
        <p:spPr>
          <a:xfrm>
            <a:off x="190771" y="219458"/>
            <a:ext cx="8768062" cy="4924042"/>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1890646" cy="369332"/>
          </a:xfrm>
          <a:prstGeom prst="rect">
            <a:avLst/>
          </a:prstGeom>
          <a:noFill/>
        </p:spPr>
        <p:txBody>
          <a:bodyPr wrap="none" rtlCol="0">
            <a:spAutoFit/>
          </a:bodyPr>
          <a:lstStyle/>
          <a:p>
            <a:r>
              <a:rPr lang="en-US" dirty="0" smtClean="0">
                <a:solidFill>
                  <a:schemeClr val="tx1">
                    <a:lumMod val="85000"/>
                    <a:lumOff val="15000"/>
                  </a:schemeClr>
                </a:solidFill>
              </a:rPr>
              <a:t>ECLSS &amp; FARMING</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aphicFrame>
        <p:nvGraphicFramePr>
          <p:cNvPr id="15" name="Chart 14"/>
          <p:cNvGraphicFramePr>
            <a:graphicFrameLocks/>
          </p:cNvGraphicFramePr>
          <p:nvPr>
            <p:extLst>
              <p:ext uri="{D42A27DB-BD31-4B8C-83A1-F6EECF244321}">
                <p14:modId xmlns:p14="http://schemas.microsoft.com/office/powerpoint/2010/main" val="3030179606"/>
              </p:ext>
            </p:extLst>
          </p:nvPr>
        </p:nvGraphicFramePr>
        <p:xfrm>
          <a:off x="4938974" y="219456"/>
          <a:ext cx="3985569" cy="2238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p:cNvGraphicFramePr>
            <a:graphicFrameLocks/>
          </p:cNvGraphicFramePr>
          <p:nvPr>
            <p:extLst>
              <p:ext uri="{D42A27DB-BD31-4B8C-83A1-F6EECF244321}">
                <p14:modId xmlns:p14="http://schemas.microsoft.com/office/powerpoint/2010/main" val="1202094298"/>
              </p:ext>
            </p:extLst>
          </p:nvPr>
        </p:nvGraphicFramePr>
        <p:xfrm>
          <a:off x="4938974" y="2567798"/>
          <a:ext cx="3895116" cy="2575701"/>
        </p:xfrm>
        <a:graphic>
          <a:graphicData uri="http://schemas.openxmlformats.org/drawingml/2006/chart">
            <c:chart xmlns:c="http://schemas.openxmlformats.org/drawingml/2006/chart" xmlns:r="http://schemas.openxmlformats.org/officeDocument/2006/relationships" r:id="rId7"/>
          </a:graphicData>
        </a:graphic>
      </p:graphicFrame>
      <p:pic>
        <p:nvPicPr>
          <p:cNvPr id="2" name="Picture 1"/>
          <p:cNvPicPr>
            <a:picLocks noChangeAspect="1"/>
          </p:cNvPicPr>
          <p:nvPr/>
        </p:nvPicPr>
        <p:blipFill>
          <a:blip r:embed="rId8"/>
          <a:stretch>
            <a:fillRect/>
          </a:stretch>
        </p:blipFill>
        <p:spPr>
          <a:xfrm>
            <a:off x="374218" y="2229889"/>
            <a:ext cx="4444846" cy="2746112"/>
          </a:xfrm>
          <a:prstGeom prst="rect">
            <a:avLst/>
          </a:prstGeom>
          <a:solidFill>
            <a:schemeClr val="bg1">
              <a:alpha val="50000"/>
            </a:schemeClr>
          </a:solidFill>
        </p:spPr>
      </p:pic>
      <p:sp>
        <p:nvSpPr>
          <p:cNvPr id="366" name="TextBox 365"/>
          <p:cNvSpPr txBox="1"/>
          <p:nvPr/>
        </p:nvSpPr>
        <p:spPr>
          <a:xfrm>
            <a:off x="190771" y="219080"/>
            <a:ext cx="3832007" cy="369332"/>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ECLSS Backup Slide</a:t>
            </a:r>
          </a:p>
        </p:txBody>
      </p:sp>
      <p:sp>
        <p:nvSpPr>
          <p:cNvPr id="367" name="TextBox 366"/>
          <p:cNvSpPr txBox="1"/>
          <p:nvPr/>
        </p:nvSpPr>
        <p:spPr>
          <a:xfrm>
            <a:off x="1138735" y="1875655"/>
            <a:ext cx="2915812" cy="338554"/>
          </a:xfrm>
          <a:prstGeom prst="rect">
            <a:avLst/>
          </a:prstGeom>
          <a:noFill/>
        </p:spPr>
        <p:txBody>
          <a:bodyPr wrap="square" rtlCol="0">
            <a:spAutoFit/>
          </a:bodyPr>
          <a:lstStyle/>
          <a:p>
            <a:pPr algn="ctr"/>
            <a:r>
              <a:rPr lang="en-US" sz="1600" dirty="0" smtClean="0">
                <a:solidFill>
                  <a:schemeClr val="bg1"/>
                </a:solidFill>
                <a:latin typeface="Segoe UI" pitchFamily="34" charset="0"/>
                <a:ea typeface="Segoe UI" pitchFamily="34" charset="0"/>
                <a:cs typeface="Segoe UI" pitchFamily="34" charset="0"/>
              </a:rPr>
              <a:t>ECLSS Network Topology Map</a:t>
            </a:r>
          </a:p>
        </p:txBody>
      </p:sp>
    </p:spTree>
    <p:extLst>
      <p:ext uri="{BB962C8B-B14F-4D97-AF65-F5344CB8AC3E}">
        <p14:creationId xmlns:p14="http://schemas.microsoft.com/office/powerpoint/2010/main" val="1611963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331694" y="717176"/>
            <a:ext cx="8608186" cy="4356848"/>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Supporting Slides – Charter/Scope Adjustments</a:t>
              </a:r>
            </a:p>
          </p:txBody>
        </p:sp>
      </p:gr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861162"/>
            <a:ext cx="5650230" cy="406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58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11" name="Rectangle 10"/>
          <p:cNvSpPr/>
          <p:nvPr/>
        </p:nvSpPr>
        <p:spPr>
          <a:xfrm>
            <a:off x="331694" y="717176"/>
            <a:ext cx="8608186" cy="4356848"/>
          </a:xfrm>
          <a:prstGeom prst="rect">
            <a:avLst/>
          </a:prstGeom>
          <a:solidFill>
            <a:schemeClr val="tx1">
              <a:lumMod val="95000"/>
              <a:lumOff val="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1355516"/>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Supporting Slides – Development Model</a:t>
              </a:r>
            </a:p>
          </p:txBody>
        </p:sp>
      </p:gr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655" y="890026"/>
            <a:ext cx="5160264" cy="418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26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921697" cy="369332"/>
          </a:xfrm>
          <a:prstGeom prst="rect">
            <a:avLst/>
          </a:prstGeom>
          <a:noFill/>
        </p:spPr>
        <p:txBody>
          <a:bodyPr wrap="none" rtlCol="0">
            <a:spAutoFit/>
          </a:bodyPr>
          <a:lstStyle/>
          <a:p>
            <a:r>
              <a:rPr lang="en-US" dirty="0" smtClean="0">
                <a:solidFill>
                  <a:schemeClr val="tx1">
                    <a:lumMod val="85000"/>
                    <a:lumOff val="15000"/>
                  </a:schemeClr>
                </a:solidFill>
              </a:rPr>
              <a:t>SDM METHODOLOGIES USED</a:t>
            </a:r>
            <a:endParaRPr lang="en-US" dirty="0">
              <a:solidFill>
                <a:schemeClr val="tx1">
                  <a:lumMod val="85000"/>
                  <a:lumOff val="15000"/>
                </a:schemeClr>
              </a:solidFill>
            </a:endParaRPr>
          </a:p>
        </p:txBody>
      </p:sp>
      <p:grpSp>
        <p:nvGrpSpPr>
          <p:cNvPr id="21" name="Group 20"/>
          <p:cNvGrpSpPr/>
          <p:nvPr/>
        </p:nvGrpSpPr>
        <p:grpSpPr>
          <a:xfrm>
            <a:off x="533400" y="1022941"/>
            <a:ext cx="3962400" cy="1790700"/>
            <a:chOff x="533400" y="409194"/>
            <a:chExt cx="3962400" cy="1790700"/>
          </a:xfrm>
        </p:grpSpPr>
        <p:sp>
          <p:nvSpPr>
            <p:cNvPr id="8" name="Rectangle 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98596" y="440963"/>
              <a:ext cx="3832007" cy="1477328"/>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DESIGN STRUCTURE MATRIX</a:t>
              </a:r>
            </a:p>
            <a:p>
              <a:endParaRPr lang="en-US" dirty="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Activity Based DSM</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Define System Interactions</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Illustrate Data Flow Direction</a:t>
              </a:r>
            </a:p>
          </p:txBody>
        </p:sp>
      </p:grpSp>
      <p:grpSp>
        <p:nvGrpSpPr>
          <p:cNvPr id="22" name="Group 21"/>
          <p:cNvGrpSpPr/>
          <p:nvPr/>
        </p:nvGrpSpPr>
        <p:grpSpPr>
          <a:xfrm>
            <a:off x="4661650" y="1022942"/>
            <a:ext cx="3984407" cy="1821778"/>
            <a:chOff x="4572000" y="876300"/>
            <a:chExt cx="3984407" cy="3661052"/>
          </a:xfrm>
        </p:grpSpPr>
        <p:sp>
          <p:nvSpPr>
            <p:cNvPr id="10" name="Rectangle 9"/>
            <p:cNvSpPr/>
            <p:nvPr/>
          </p:nvSpPr>
          <p:spPr>
            <a:xfrm>
              <a:off x="4572000" y="876300"/>
              <a:ext cx="3962400" cy="35814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24400" y="1028700"/>
              <a:ext cx="3832007" cy="3508652"/>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TRADESPACE ANALYSIS</a:t>
              </a:r>
            </a:p>
            <a:p>
              <a:endParaRPr lang="en-US" dirty="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Top 20 decisions</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Develop Pareto front </a:t>
              </a:r>
            </a:p>
            <a:p>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gr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3" name="Group 12"/>
          <p:cNvGrpSpPr/>
          <p:nvPr/>
        </p:nvGrpSpPr>
        <p:grpSpPr>
          <a:xfrm>
            <a:off x="533399" y="3144019"/>
            <a:ext cx="3962400" cy="1790700"/>
            <a:chOff x="533400" y="409194"/>
            <a:chExt cx="3962400" cy="1790700"/>
          </a:xfrm>
        </p:grpSpPr>
        <p:sp>
          <p:nvSpPr>
            <p:cNvPr id="14" name="Rectangle 13"/>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98596" y="476823"/>
              <a:ext cx="3832007" cy="1200329"/>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OPCAT</a:t>
              </a:r>
            </a:p>
            <a:p>
              <a:endParaRPr lang="en-US" dirty="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Graphical system interactions</a:t>
              </a:r>
            </a:p>
            <a:p>
              <a:pPr marL="285750" indent="-285750">
                <a:buFont typeface="Arial" panose="020B0604020202020204" pitchFamily="34" charset="0"/>
                <a:buChar char="•"/>
              </a:pPr>
              <a:r>
                <a:rPr lang="en-US" dirty="0" err="1" smtClean="0">
                  <a:solidFill>
                    <a:schemeClr val="bg1"/>
                  </a:solidFill>
                  <a:latin typeface="Segoe UI" pitchFamily="34" charset="0"/>
                  <a:ea typeface="Segoe UI" pitchFamily="34" charset="0"/>
                  <a:cs typeface="Segoe UI" pitchFamily="34" charset="0"/>
                </a:rPr>
                <a:t>Tradespace</a:t>
              </a:r>
              <a:r>
                <a:rPr lang="en-US" dirty="0" smtClean="0">
                  <a:solidFill>
                    <a:schemeClr val="bg1"/>
                  </a:solidFill>
                  <a:latin typeface="Segoe UI" pitchFamily="34" charset="0"/>
                  <a:ea typeface="Segoe UI" pitchFamily="34" charset="0"/>
                  <a:cs typeface="Segoe UI" pitchFamily="34" charset="0"/>
                </a:rPr>
                <a:t> Model diagram</a:t>
              </a:r>
            </a:p>
          </p:txBody>
        </p:sp>
      </p:grpSp>
      <p:grpSp>
        <p:nvGrpSpPr>
          <p:cNvPr id="17" name="Group 16"/>
          <p:cNvGrpSpPr/>
          <p:nvPr/>
        </p:nvGrpSpPr>
        <p:grpSpPr>
          <a:xfrm>
            <a:off x="103355" y="148588"/>
            <a:ext cx="8984352" cy="487905"/>
            <a:chOff x="533400" y="409194"/>
            <a:chExt cx="3962400" cy="1790700"/>
          </a:xfrm>
        </p:grpSpPr>
        <p:sp>
          <p:nvSpPr>
            <p:cNvPr id="18" name="Rectangle 17"/>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98596" y="440963"/>
              <a:ext cx="3832007" cy="369332"/>
            </a:xfrm>
            <a:prstGeom prst="rect">
              <a:avLst/>
            </a:prstGeom>
            <a:noFill/>
          </p:spPr>
          <p:txBody>
            <a:bodyPr wrap="square" rtlCol="0">
              <a:spAutoFit/>
            </a:bodyPr>
            <a:lstStyle/>
            <a:p>
              <a:pPr algn="ctr"/>
              <a:r>
                <a:rPr lang="en-US" dirty="0" smtClean="0">
                  <a:solidFill>
                    <a:schemeClr val="bg1"/>
                  </a:solidFill>
                  <a:latin typeface="Segoe UI" pitchFamily="34" charset="0"/>
                  <a:ea typeface="Segoe UI" pitchFamily="34" charset="0"/>
                  <a:cs typeface="Segoe UI" pitchFamily="34" charset="0"/>
                </a:rPr>
                <a:t>Tools/Methods</a:t>
              </a:r>
            </a:p>
          </p:txBody>
        </p:sp>
      </p:grpSp>
      <p:grpSp>
        <p:nvGrpSpPr>
          <p:cNvPr id="23" name="Group 22"/>
          <p:cNvGrpSpPr/>
          <p:nvPr/>
        </p:nvGrpSpPr>
        <p:grpSpPr>
          <a:xfrm>
            <a:off x="4659203" y="3141426"/>
            <a:ext cx="3962400" cy="1790700"/>
            <a:chOff x="533400" y="409194"/>
            <a:chExt cx="3962400" cy="1790700"/>
          </a:xfrm>
        </p:grpSpPr>
        <p:sp>
          <p:nvSpPr>
            <p:cNvPr id="24" name="Rectangle 23"/>
            <p:cNvSpPr/>
            <p:nvPr/>
          </p:nvSpPr>
          <p:spPr>
            <a:xfrm>
              <a:off x="533400" y="409194"/>
              <a:ext cx="3962400" cy="17907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8596" y="476823"/>
              <a:ext cx="3832007" cy="1200329"/>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CONOPS</a:t>
              </a:r>
            </a:p>
            <a:p>
              <a:endParaRPr lang="en-US" dirty="0">
                <a:solidFill>
                  <a:schemeClr val="bg1"/>
                </a:solidFill>
                <a:latin typeface="Segoe UI" pitchFamily="34" charset="0"/>
                <a:ea typeface="Segoe UI" pitchFamily="34" charset="0"/>
                <a:cs typeface="Segoe UI" pitchFamily="34" charset="0"/>
              </a:endParaRP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Resource Map</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Verification of </a:t>
              </a:r>
              <a:r>
                <a:rPr lang="en-US" dirty="0" err="1" smtClean="0">
                  <a:solidFill>
                    <a:schemeClr val="bg1"/>
                  </a:solidFill>
                  <a:latin typeface="Segoe UI" pitchFamily="34" charset="0"/>
                  <a:ea typeface="Segoe UI" pitchFamily="34" charset="0"/>
                  <a:cs typeface="Segoe UI" pitchFamily="34" charset="0"/>
                </a:rPr>
                <a:t>tradespace</a:t>
              </a:r>
              <a:r>
                <a:rPr lang="en-US" dirty="0" smtClean="0">
                  <a:solidFill>
                    <a:schemeClr val="bg1"/>
                  </a:solidFill>
                  <a:latin typeface="Segoe UI" pitchFamily="34" charset="0"/>
                  <a:ea typeface="Segoe UI" pitchFamily="34" charset="0"/>
                  <a:cs typeface="Segoe UI" pitchFamily="34" charset="0"/>
                </a:rPr>
                <a:t> model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IT\ESD.411, 412, 413\Mars2040\Intro.png"/>
          <p:cNvPicPr>
            <a:picLocks noChangeAspect="1" noChangeArrowheads="1"/>
          </p:cNvPicPr>
          <p:nvPr/>
        </p:nvPicPr>
        <p:blipFill>
          <a:blip r:embed="rId3"/>
          <a:srcRect/>
          <a:stretch>
            <a:fillRect/>
          </a:stretch>
        </p:blipFill>
        <p:spPr bwMode="auto">
          <a:xfrm>
            <a:off x="0" y="0"/>
            <a:ext cx="9144000" cy="5715000"/>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1646669" cy="369332"/>
          </a:xfrm>
          <a:prstGeom prst="rect">
            <a:avLst/>
          </a:prstGeom>
          <a:noFill/>
        </p:spPr>
        <p:txBody>
          <a:bodyPr wrap="none" rtlCol="0">
            <a:spAutoFit/>
          </a:bodyPr>
          <a:lstStyle/>
          <a:p>
            <a:r>
              <a:rPr lang="en-US" dirty="0" smtClean="0">
                <a:solidFill>
                  <a:schemeClr val="tx1">
                    <a:lumMod val="85000"/>
                    <a:lumOff val="15000"/>
                  </a:schemeClr>
                </a:solidFill>
              </a:rPr>
              <a:t>SITE SELECTION</a:t>
            </a:r>
            <a:endParaRPr lang="en-US" dirty="0">
              <a:solidFill>
                <a:schemeClr val="tx1">
                  <a:lumMod val="85000"/>
                  <a:lumOff val="15000"/>
                </a:schemeClr>
              </a:solidFill>
            </a:endParaRPr>
          </a:p>
        </p:txBody>
      </p:sp>
      <p:pic>
        <p:nvPicPr>
          <p:cNvPr id="20"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3" name="Group 12"/>
          <p:cNvGrpSpPr/>
          <p:nvPr/>
        </p:nvGrpSpPr>
        <p:grpSpPr>
          <a:xfrm>
            <a:off x="103355" y="550507"/>
            <a:ext cx="8984352" cy="4282750"/>
            <a:chOff x="533400" y="876300"/>
            <a:chExt cx="8077200" cy="3581400"/>
          </a:xfrm>
        </p:grpSpPr>
        <p:sp>
          <p:nvSpPr>
            <p:cNvPr id="8" name="Rectangle 7"/>
            <p:cNvSpPr/>
            <p:nvPr/>
          </p:nvSpPr>
          <p:spPr>
            <a:xfrm>
              <a:off x="533400" y="876300"/>
              <a:ext cx="8077200" cy="3581400"/>
            </a:xfrm>
            <a:prstGeom prst="rect">
              <a:avLst/>
            </a:prstGeom>
            <a:solidFill>
              <a:schemeClr val="tx1">
                <a:lumMod val="95000"/>
                <a:lumOff val="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72201" y="1028700"/>
              <a:ext cx="2286000" cy="2856858"/>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KEY METRICS</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Water Availability</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ISRU </a:t>
              </a:r>
            </a:p>
            <a:p>
              <a:pPr marL="285750"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Elevation</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Lower Elevation is more feasible</a:t>
              </a:r>
            </a:p>
            <a:p>
              <a:pPr marL="285750" indent="-285750">
                <a:buFont typeface="Arial" panose="020B0604020202020204" pitchFamily="34" charset="0"/>
                <a:buChar char="•"/>
              </a:pPr>
              <a:r>
                <a:rPr lang="en-US" dirty="0" err="1" smtClean="0">
                  <a:solidFill>
                    <a:schemeClr val="bg1"/>
                  </a:solidFill>
                  <a:latin typeface="Segoe UI" pitchFamily="34" charset="0"/>
                  <a:ea typeface="Segoe UI" pitchFamily="34" charset="0"/>
                  <a:cs typeface="Segoe UI" pitchFamily="34" charset="0"/>
                </a:rPr>
                <a:t>Latitude,Longitude</a:t>
              </a:r>
              <a:endParaRPr lang="en-US" dirty="0" smtClean="0">
                <a:solidFill>
                  <a:schemeClr val="bg1"/>
                </a:solidFill>
                <a:latin typeface="Segoe UI" pitchFamily="34" charset="0"/>
                <a:ea typeface="Segoe UI" pitchFamily="34" charset="0"/>
                <a:cs typeface="Segoe UI" pitchFamily="34" charset="0"/>
              </a:endParaRP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Sun</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Temperature</a:t>
              </a:r>
            </a:p>
            <a:p>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pic>
          <p:nvPicPr>
            <p:cNvPr id="17410" name="Picture 2" descr="D:\MIT\ESD.411, 412, 413\Mars2040\H2O.png"/>
            <p:cNvPicPr>
              <a:picLocks noChangeAspect="1" noChangeArrowheads="1"/>
            </p:cNvPicPr>
            <p:nvPr/>
          </p:nvPicPr>
          <p:blipFill>
            <a:blip r:embed="rId5" cstate="print"/>
            <a:srcRect/>
            <a:stretch>
              <a:fillRect/>
            </a:stretch>
          </p:blipFill>
          <p:spPr bwMode="auto">
            <a:xfrm>
              <a:off x="609600" y="952500"/>
              <a:ext cx="5499980" cy="3429000"/>
            </a:xfrm>
            <a:prstGeom prst="rect">
              <a:avLst/>
            </a:prstGeom>
            <a:noFill/>
          </p:spPr>
        </p:pic>
      </p:grpSp>
    </p:spTree>
    <p:extLst>
      <p:ext uri="{BB962C8B-B14F-4D97-AF65-F5344CB8AC3E}">
        <p14:creationId xmlns:p14="http://schemas.microsoft.com/office/powerpoint/2010/main" val="23888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http://www.arcadiastreet.com/cgvistas/spacexp/images/mars_outpost_mesa_1280.jpg"/>
          <p:cNvPicPr>
            <a:picLocks noChangeAspect="1" noChangeArrowheads="1"/>
          </p:cNvPicPr>
          <p:nvPr/>
        </p:nvPicPr>
        <p:blipFill>
          <a:blip r:embed="rId3"/>
          <a:srcRect r="9774"/>
          <a:stretch>
            <a:fillRect/>
          </a:stretch>
        </p:blipFill>
        <p:spPr bwMode="auto">
          <a:xfrm>
            <a:off x="0" y="14287"/>
            <a:ext cx="9144000" cy="5700713"/>
          </a:xfrm>
          <a:prstGeom prst="rect">
            <a:avLst/>
          </a:prstGeom>
          <a:noFill/>
        </p:spPr>
      </p:pic>
      <p:pic>
        <p:nvPicPr>
          <p:cNvPr id="18438" name="Picture 6" descr="D:\MIT\ESD.411, 412, 413\Mars2040\SurfArch.png"/>
          <p:cNvPicPr>
            <a:picLocks noChangeAspect="1" noChangeArrowheads="1"/>
          </p:cNvPicPr>
          <p:nvPr/>
        </p:nvPicPr>
        <p:blipFill>
          <a:blip r:embed="rId4"/>
          <a:srcRect r="10000"/>
          <a:stretch>
            <a:fillRect/>
          </a:stretch>
        </p:blipFill>
        <p:spPr bwMode="auto">
          <a:xfrm>
            <a:off x="0" y="0"/>
            <a:ext cx="9144000" cy="5714999"/>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500428" cy="369332"/>
          </a:xfrm>
          <a:prstGeom prst="rect">
            <a:avLst/>
          </a:prstGeom>
          <a:noFill/>
        </p:spPr>
        <p:txBody>
          <a:bodyPr wrap="none" rtlCol="0">
            <a:spAutoFit/>
          </a:bodyPr>
          <a:lstStyle/>
          <a:p>
            <a:r>
              <a:rPr lang="en-US" dirty="0" smtClean="0">
                <a:solidFill>
                  <a:schemeClr val="tx1">
                    <a:lumMod val="85000"/>
                    <a:lumOff val="15000"/>
                  </a:schemeClr>
                </a:solidFill>
              </a:rPr>
              <a:t>SURFACE ARCHITECTURE</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pSp>
        <p:nvGrpSpPr>
          <p:cNvPr id="25" name="Group 24"/>
          <p:cNvGrpSpPr/>
          <p:nvPr/>
        </p:nvGrpSpPr>
        <p:grpSpPr>
          <a:xfrm>
            <a:off x="533400" y="876300"/>
            <a:ext cx="8023007" cy="3429000"/>
            <a:chOff x="533400" y="876300"/>
            <a:chExt cx="8023007" cy="3429000"/>
          </a:xfrm>
        </p:grpSpPr>
        <p:sp>
          <p:nvSpPr>
            <p:cNvPr id="8" name="Rectangle 7"/>
            <p:cNvSpPr/>
            <p:nvPr/>
          </p:nvSpPr>
          <p:spPr>
            <a:xfrm>
              <a:off x="533400" y="876300"/>
              <a:ext cx="3962400" cy="3429000"/>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0" y="876300"/>
              <a:ext cx="3962400" cy="3429000"/>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24400" y="1028700"/>
              <a:ext cx="3832007" cy="2862322"/>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ZONES</a:t>
              </a:r>
            </a:p>
            <a:p>
              <a:endParaRPr lang="en-US" dirty="0">
                <a:solidFill>
                  <a:schemeClr val="bg1"/>
                </a:solidFill>
                <a:latin typeface="Segoe UI" pitchFamily="34" charset="0"/>
                <a:ea typeface="Segoe UI" pitchFamily="34" charset="0"/>
                <a:cs typeface="Segoe UI" pitchFamily="34" charset="0"/>
              </a:endParaRPr>
            </a:p>
            <a:p>
              <a:r>
                <a:rPr lang="en-US" dirty="0" smtClean="0">
                  <a:solidFill>
                    <a:schemeClr val="bg1"/>
                  </a:solidFill>
                  <a:latin typeface="Segoe UI" pitchFamily="34" charset="0"/>
                  <a:ea typeface="Segoe UI" pitchFamily="34" charset="0"/>
                  <a:cs typeface="Segoe UI" pitchFamily="34" charset="0"/>
                </a:rPr>
                <a:t>Zone 1: Surface Habitat</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Crew Quarters</a:t>
              </a:r>
            </a:p>
            <a:p>
              <a:r>
                <a:rPr lang="en-US" dirty="0" smtClean="0">
                  <a:solidFill>
                    <a:schemeClr val="bg1"/>
                  </a:solidFill>
                  <a:latin typeface="Segoe UI" pitchFamily="34" charset="0"/>
                  <a:ea typeface="Segoe UI" pitchFamily="34" charset="0"/>
                  <a:cs typeface="Segoe UI" pitchFamily="34" charset="0"/>
                </a:rPr>
                <a:t>Zone 2: Power &amp; ISRU</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Nuclear Radiation Protection</a:t>
              </a:r>
            </a:p>
            <a:p>
              <a:r>
                <a:rPr lang="en-US" dirty="0" smtClean="0">
                  <a:solidFill>
                    <a:schemeClr val="bg1"/>
                  </a:solidFill>
                  <a:latin typeface="Segoe UI" pitchFamily="34" charset="0"/>
                  <a:ea typeface="Segoe UI" pitchFamily="34" charset="0"/>
                  <a:cs typeface="Segoe UI" pitchFamily="34" charset="0"/>
                </a:rPr>
                <a:t>Zone 3: Landing</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Surface Habitat Protection</a:t>
              </a:r>
            </a:p>
            <a:p>
              <a:r>
                <a:rPr lang="en-US" dirty="0" smtClean="0">
                  <a:solidFill>
                    <a:schemeClr val="bg1"/>
                  </a:solidFill>
                  <a:latin typeface="Segoe UI" pitchFamily="34" charset="0"/>
                  <a:ea typeface="Segoe UI" pitchFamily="34" charset="0"/>
                  <a:cs typeface="Segoe UI" pitchFamily="34" charset="0"/>
                </a:rPr>
                <a:t>Zone 4: Launch</a:t>
              </a:r>
            </a:p>
            <a:p>
              <a:pPr marL="742950" lvl="1"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Debris protection</a:t>
              </a:r>
              <a:endParaRPr lang="en-US" dirty="0">
                <a:solidFill>
                  <a:schemeClr val="bg1"/>
                </a:solidFill>
                <a:latin typeface="Segoe UI" pitchFamily="34" charset="0"/>
                <a:ea typeface="Segoe UI" pitchFamily="34" charset="0"/>
                <a:cs typeface="Segoe UI" pitchFamily="34" charset="0"/>
              </a:endParaRPr>
            </a:p>
          </p:txBody>
        </p:sp>
        <p:pic>
          <p:nvPicPr>
            <p:cNvPr id="18439" name="Picture 7" descr="D:\MIT\ESD.411, 412, 413\Mars2040\1.png"/>
            <p:cNvPicPr>
              <a:picLocks noChangeAspect="1" noChangeArrowheads="1"/>
            </p:cNvPicPr>
            <p:nvPr/>
          </p:nvPicPr>
          <p:blipFill>
            <a:blip r:embed="rId6"/>
            <a:srcRect l="9521" t="17041" r="18481" b="401"/>
            <a:stretch>
              <a:fillRect/>
            </a:stretch>
          </p:blipFill>
          <p:spPr bwMode="auto">
            <a:xfrm>
              <a:off x="609600" y="952500"/>
              <a:ext cx="3810000" cy="3276600"/>
            </a:xfrm>
            <a:prstGeom prst="rect">
              <a:avLst/>
            </a:prstGeom>
            <a:noFill/>
          </p:spPr>
        </p:pic>
        <p:sp>
          <p:nvSpPr>
            <p:cNvPr id="24" name="TextBox 23"/>
            <p:cNvSpPr txBox="1"/>
            <p:nvPr/>
          </p:nvSpPr>
          <p:spPr>
            <a:xfrm>
              <a:off x="990600" y="2933700"/>
              <a:ext cx="3200400" cy="369332"/>
            </a:xfrm>
            <a:prstGeom prst="rect">
              <a:avLst/>
            </a:prstGeom>
            <a:noFill/>
          </p:spPr>
          <p:txBody>
            <a:bodyPr wrap="square" rtlCol="0">
              <a:spAutoFit/>
            </a:bodyPr>
            <a:lstStyle/>
            <a:p>
              <a:r>
                <a:rPr lang="en-US" b="1" dirty="0" smtClean="0">
                  <a:solidFill>
                    <a:srgbClr val="FFC000"/>
                  </a:solidFill>
                </a:rPr>
                <a:t>PLACEHOLDER – WILL CHANGE</a:t>
              </a:r>
              <a:endParaRPr lang="en-US" b="1" dirty="0">
                <a:solidFill>
                  <a:srgbClr val="FFC000"/>
                </a:solidFill>
              </a:endParaRPr>
            </a:p>
          </p:txBody>
        </p:sp>
      </p:grpSp>
    </p:spTree>
    <p:extLst>
      <p:ext uri="{BB962C8B-B14F-4D97-AF65-F5344CB8AC3E}">
        <p14:creationId xmlns:p14="http://schemas.microsoft.com/office/powerpoint/2010/main" val="396337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fade">
                                      <p:cBhvr>
                                        <p:cTn id="7" dur="500"/>
                                        <p:tgtEl>
                                          <p:spTgt spid="184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4" name="Picture 10" descr="D:\MIT\ESD.411, 412, 413\Mars2040\farm.png"/>
          <p:cNvPicPr>
            <a:picLocks noChangeAspect="1" noChangeArrowheads="1"/>
          </p:cNvPicPr>
          <p:nvPr/>
        </p:nvPicPr>
        <p:blipFill>
          <a:blip r:embed="rId3"/>
          <a:srcRect t="5213"/>
          <a:stretch>
            <a:fillRect/>
          </a:stretch>
        </p:blipFill>
        <p:spPr bwMode="auto">
          <a:xfrm>
            <a:off x="0" y="0"/>
            <a:ext cx="9144000" cy="5715001"/>
          </a:xfrm>
          <a:prstGeom prst="rect">
            <a:avLst/>
          </a:prstGeom>
          <a:noFill/>
        </p:spPr>
      </p:pic>
      <p:pic>
        <p:nvPicPr>
          <p:cNvPr id="21515" name="Picture 11" descr="D:\MIT\ESD.411, 412, 413\Mars2040\farm1.png"/>
          <p:cNvPicPr>
            <a:picLocks noChangeAspect="1" noChangeArrowheads="1"/>
          </p:cNvPicPr>
          <p:nvPr/>
        </p:nvPicPr>
        <p:blipFill>
          <a:blip r:embed="rId4"/>
          <a:srcRect t="5213"/>
          <a:stretch>
            <a:fillRect/>
          </a:stretch>
        </p:blipFill>
        <p:spPr bwMode="auto">
          <a:xfrm>
            <a:off x="-1" y="0"/>
            <a:ext cx="9144001" cy="5715000"/>
          </a:xfrm>
          <a:prstGeom prst="rect">
            <a:avLst/>
          </a:prstGeom>
          <a:noFill/>
        </p:spPr>
      </p:pic>
      <p:grpSp>
        <p:nvGrpSpPr>
          <p:cNvPr id="2" name="Group 13"/>
          <p:cNvGrpSpPr/>
          <p:nvPr/>
        </p:nvGrpSpPr>
        <p:grpSpPr>
          <a:xfrm>
            <a:off x="4572000" y="876300"/>
            <a:ext cx="3984407" cy="4072890"/>
            <a:chOff x="4572000" y="876300"/>
            <a:chExt cx="3984407" cy="4072890"/>
          </a:xfrm>
        </p:grpSpPr>
        <p:sp>
          <p:nvSpPr>
            <p:cNvPr id="10" name="Rectangle 9"/>
            <p:cNvSpPr/>
            <p:nvPr/>
          </p:nvSpPr>
          <p:spPr>
            <a:xfrm>
              <a:off x="4572000" y="876300"/>
              <a:ext cx="3962400" cy="4072890"/>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24400" y="1005840"/>
              <a:ext cx="3832007" cy="1631216"/>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FARMING</a:t>
              </a:r>
            </a:p>
            <a:p>
              <a:endParaRPr lang="en-US" sz="1200" dirty="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 Farming lowers IMLEO, but requires much more power because of lighting</a:t>
              </a:r>
            </a:p>
            <a:p>
              <a:r>
                <a:rPr lang="en-US" sz="1400" dirty="0" smtClean="0">
                  <a:solidFill>
                    <a:schemeClr val="bg1"/>
                  </a:solidFill>
                  <a:latin typeface="Segoe UI" pitchFamily="34" charset="0"/>
                  <a:ea typeface="Segoe UI" pitchFamily="34" charset="0"/>
                  <a:cs typeface="Segoe UI" pitchFamily="34" charset="0"/>
                </a:rPr>
                <a:t>- Fertilizer is brought from Earth</a:t>
              </a:r>
            </a:p>
            <a:p>
              <a:r>
                <a:rPr lang="en-US" sz="1400" dirty="0" smtClean="0">
                  <a:solidFill>
                    <a:schemeClr val="bg1"/>
                  </a:solidFill>
                  <a:latin typeface="Segoe UI" pitchFamily="34" charset="0"/>
                  <a:ea typeface="Segoe UI" pitchFamily="34" charset="0"/>
                  <a:cs typeface="Segoe UI" pitchFamily="34" charset="0"/>
                </a:rPr>
                <a:t>- Farming is time consuming and detracts from research </a:t>
              </a:r>
              <a:endParaRPr lang="en-US" sz="1400" dirty="0">
                <a:solidFill>
                  <a:schemeClr val="bg1"/>
                </a:solidFill>
                <a:latin typeface="Segoe UI" pitchFamily="34" charset="0"/>
                <a:ea typeface="Segoe UI" pitchFamily="34" charset="0"/>
                <a:cs typeface="Segoe UI" pitchFamily="34" charset="0"/>
              </a:endParaRPr>
            </a:p>
          </p:txBody>
        </p:sp>
      </p:grpSp>
      <p:grpSp>
        <p:nvGrpSpPr>
          <p:cNvPr id="3" name="Group 12"/>
          <p:cNvGrpSpPr/>
          <p:nvPr/>
        </p:nvGrpSpPr>
        <p:grpSpPr>
          <a:xfrm>
            <a:off x="533400" y="876300"/>
            <a:ext cx="3962400" cy="4072890"/>
            <a:chOff x="533400" y="876300"/>
            <a:chExt cx="3962400" cy="3429000"/>
          </a:xfrm>
        </p:grpSpPr>
        <p:sp>
          <p:nvSpPr>
            <p:cNvPr id="8" name="Rectangle 7"/>
            <p:cNvSpPr/>
            <p:nvPr/>
          </p:nvSpPr>
          <p:spPr>
            <a:xfrm>
              <a:off x="533400" y="876300"/>
              <a:ext cx="3962400" cy="3429000"/>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63793" y="980585"/>
              <a:ext cx="3832007" cy="1217862"/>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ECLSS</a:t>
              </a:r>
            </a:p>
            <a:p>
              <a:endParaRPr lang="en-US" sz="1400" dirty="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 Farming lowers O2 requirement,  </a:t>
              </a:r>
            </a:p>
            <a:p>
              <a:r>
                <a:rPr lang="en-US" sz="1400" dirty="0" smtClean="0">
                  <a:solidFill>
                    <a:schemeClr val="bg1"/>
                  </a:solidFill>
                  <a:latin typeface="Segoe UI" pitchFamily="34" charset="0"/>
                  <a:ea typeface="Segoe UI" pitchFamily="34" charset="0"/>
                  <a:cs typeface="Segoe UI" pitchFamily="34" charset="0"/>
                </a:rPr>
                <a:t>  heightens water / CO2 requirement</a:t>
              </a:r>
            </a:p>
            <a:p>
              <a:r>
                <a:rPr lang="en-US" sz="1400" dirty="0" smtClean="0">
                  <a:solidFill>
                    <a:schemeClr val="bg1"/>
                  </a:solidFill>
                  <a:latin typeface="Segoe UI" pitchFamily="34" charset="0"/>
                  <a:ea typeface="Segoe UI" pitchFamily="34" charset="0"/>
                  <a:cs typeface="Segoe UI" pitchFamily="34" charset="0"/>
                </a:rPr>
                <a:t>- Efficiency of water / </a:t>
              </a:r>
              <a:r>
                <a:rPr lang="en-US" sz="1400" dirty="0">
                  <a:solidFill>
                    <a:schemeClr val="bg1"/>
                  </a:solidFill>
                  <a:latin typeface="Segoe UI" pitchFamily="34" charset="0"/>
                  <a:ea typeface="Segoe UI" pitchFamily="34" charset="0"/>
                  <a:cs typeface="Segoe UI" pitchFamily="34" charset="0"/>
                </a:rPr>
                <a:t>g</a:t>
              </a:r>
              <a:r>
                <a:rPr lang="en-US" sz="1400" dirty="0" smtClean="0">
                  <a:solidFill>
                    <a:schemeClr val="bg1"/>
                  </a:solidFill>
                  <a:latin typeface="Segoe UI" pitchFamily="34" charset="0"/>
                  <a:ea typeface="Segoe UI" pitchFamily="34" charset="0"/>
                  <a:cs typeface="Segoe UI" pitchFamily="34" charset="0"/>
                </a:rPr>
                <a:t>as recovery is critical</a:t>
              </a:r>
            </a:p>
            <a:p>
              <a:r>
                <a:rPr lang="en-US" sz="1400" dirty="0" smtClean="0">
                  <a:solidFill>
                    <a:schemeClr val="bg1"/>
                  </a:solidFill>
                  <a:latin typeface="Segoe UI" pitchFamily="34" charset="0"/>
                  <a:ea typeface="Segoe UI" pitchFamily="34" charset="0"/>
                  <a:cs typeface="Segoe UI" pitchFamily="34" charset="0"/>
                </a:rPr>
                <a:t>- Lighting power for plant is dominant</a:t>
              </a:r>
              <a:endParaRPr lang="en-US" sz="1400" dirty="0">
                <a:solidFill>
                  <a:schemeClr val="bg1"/>
                </a:solidFill>
                <a:latin typeface="Segoe UI" pitchFamily="34" charset="0"/>
                <a:ea typeface="Segoe UI" pitchFamily="34" charset="0"/>
                <a:cs typeface="Segoe UI" pitchFamily="34" charset="0"/>
              </a:endParaRPr>
            </a:p>
          </p:txBody>
        </p:sp>
      </p:grpSp>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1890646" cy="369332"/>
          </a:xfrm>
          <a:prstGeom prst="rect">
            <a:avLst/>
          </a:prstGeom>
          <a:noFill/>
        </p:spPr>
        <p:txBody>
          <a:bodyPr wrap="none" rtlCol="0">
            <a:spAutoFit/>
          </a:bodyPr>
          <a:lstStyle/>
          <a:p>
            <a:r>
              <a:rPr lang="en-US" dirty="0" smtClean="0">
                <a:solidFill>
                  <a:schemeClr val="tx1">
                    <a:lumMod val="85000"/>
                    <a:lumOff val="15000"/>
                  </a:schemeClr>
                </a:solidFill>
              </a:rPr>
              <a:t>ECLSS &amp; FARMING</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5" cstate="print"/>
          <a:srcRect b="22123"/>
          <a:stretch>
            <a:fillRect/>
          </a:stretch>
        </p:blipFill>
        <p:spPr bwMode="auto">
          <a:xfrm>
            <a:off x="7620000" y="5143500"/>
            <a:ext cx="1467707" cy="516647"/>
          </a:xfrm>
          <a:prstGeom prst="rect">
            <a:avLst/>
          </a:prstGeom>
          <a:noFill/>
        </p:spPr>
      </p:pic>
      <p:graphicFrame>
        <p:nvGraphicFramePr>
          <p:cNvPr id="13" name="Chart 12"/>
          <p:cNvGraphicFramePr>
            <a:graphicFrameLocks/>
          </p:cNvGraphicFramePr>
          <p:nvPr>
            <p:extLst>
              <p:ext uri="{D42A27DB-BD31-4B8C-83A1-F6EECF244321}">
                <p14:modId xmlns:p14="http://schemas.microsoft.com/office/powerpoint/2010/main" val="3790834084"/>
              </p:ext>
            </p:extLst>
          </p:nvPr>
        </p:nvGraphicFramePr>
        <p:xfrm>
          <a:off x="533400" y="2754630"/>
          <a:ext cx="3962400" cy="218465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p:cNvGraphicFramePr>
            <a:graphicFrameLocks/>
          </p:cNvGraphicFramePr>
          <p:nvPr>
            <p:extLst>
              <p:ext uri="{D42A27DB-BD31-4B8C-83A1-F6EECF244321}">
                <p14:modId xmlns:p14="http://schemas.microsoft.com/office/powerpoint/2010/main" val="1130677541"/>
              </p:ext>
            </p:extLst>
          </p:nvPr>
        </p:nvGraphicFramePr>
        <p:xfrm>
          <a:off x="4572000" y="2777490"/>
          <a:ext cx="3962400" cy="216179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15"/>
                                        </p:tgtEl>
                                        <p:attrNameLst>
                                          <p:attrName>style.visibility</p:attrName>
                                        </p:attrNameLst>
                                      </p:cBhvr>
                                      <p:to>
                                        <p:strVal val="visible"/>
                                      </p:to>
                                    </p:set>
                                    <p:animEffect transition="in" filter="fade">
                                      <p:cBhvr>
                                        <p:cTn id="7" dur="500"/>
                                        <p:tgtEl>
                                          <p:spTgt spid="215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D:\MIT\ESD.411, 412, 413\Mars2040\SurfArch.png"/>
          <p:cNvPicPr>
            <a:picLocks noChangeAspect="1" noChangeArrowheads="1"/>
          </p:cNvPicPr>
          <p:nvPr/>
        </p:nvPicPr>
        <p:blipFill>
          <a:blip r:embed="rId3"/>
          <a:srcRect r="10000"/>
          <a:stretch>
            <a:fillRect/>
          </a:stretch>
        </p:blipFill>
        <p:spPr bwMode="auto">
          <a:xfrm>
            <a:off x="0" y="0"/>
            <a:ext cx="9144000" cy="5714999"/>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1594411" cy="369332"/>
          </a:xfrm>
          <a:prstGeom prst="rect">
            <a:avLst/>
          </a:prstGeom>
          <a:noFill/>
        </p:spPr>
        <p:txBody>
          <a:bodyPr wrap="none" rtlCol="0">
            <a:spAutoFit/>
          </a:bodyPr>
          <a:lstStyle/>
          <a:p>
            <a:r>
              <a:rPr lang="en-US" dirty="0" smtClean="0">
                <a:solidFill>
                  <a:schemeClr val="tx1">
                    <a:lumMod val="85000"/>
                    <a:lumOff val="15000"/>
                  </a:schemeClr>
                </a:solidFill>
              </a:rPr>
              <a:t>POWER &amp; ISRU</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grpSp>
        <p:nvGrpSpPr>
          <p:cNvPr id="13" name="Group 12"/>
          <p:cNvGrpSpPr/>
          <p:nvPr/>
        </p:nvGrpSpPr>
        <p:grpSpPr>
          <a:xfrm>
            <a:off x="0" y="94073"/>
            <a:ext cx="4495800" cy="4974167"/>
            <a:chOff x="0" y="94074"/>
            <a:chExt cx="4495800" cy="4211226"/>
          </a:xfrm>
        </p:grpSpPr>
        <p:sp>
          <p:nvSpPr>
            <p:cNvPr id="8" name="Rectangle 7"/>
            <p:cNvSpPr/>
            <p:nvPr/>
          </p:nvSpPr>
          <p:spPr>
            <a:xfrm>
              <a:off x="0" y="94074"/>
              <a:ext cx="4495800" cy="4211226"/>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52865" y="99719"/>
              <a:ext cx="4209679" cy="1719759"/>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POWER</a:t>
              </a:r>
            </a:p>
            <a:p>
              <a:pPr marL="285750" indent="-285750">
                <a:buFont typeface="Arial"/>
                <a:buChar char="•"/>
              </a:pPr>
              <a:r>
                <a:rPr lang="en-US" dirty="0" smtClean="0">
                  <a:solidFill>
                    <a:schemeClr val="bg1"/>
                  </a:solidFill>
                  <a:latin typeface="Segoe UI" pitchFamily="34" charset="0"/>
                  <a:ea typeface="Segoe UI" pitchFamily="34" charset="0"/>
                  <a:cs typeface="Segoe UI" pitchFamily="34" charset="0"/>
                </a:rPr>
                <a:t>Nuclear </a:t>
              </a:r>
              <a:r>
                <a:rPr lang="en-US" dirty="0" err="1" smtClean="0">
                  <a:solidFill>
                    <a:schemeClr val="bg1"/>
                  </a:solidFill>
                  <a:latin typeface="Segoe UI" pitchFamily="34" charset="0"/>
                  <a:ea typeface="Segoe UI" pitchFamily="34" charset="0"/>
                  <a:cs typeface="Segoe UI" pitchFamily="34" charset="0"/>
                </a:rPr>
                <a:t>Brayton</a:t>
              </a:r>
              <a:r>
                <a:rPr lang="en-US" dirty="0" smtClean="0">
                  <a:solidFill>
                    <a:schemeClr val="bg1"/>
                  </a:solidFill>
                  <a:latin typeface="Segoe UI" pitchFamily="34" charset="0"/>
                  <a:ea typeface="Segoe UI" pitchFamily="34" charset="0"/>
                  <a:cs typeface="Segoe UI" pitchFamily="34" charset="0"/>
                </a:rPr>
                <a:t> Reactor</a:t>
              </a:r>
            </a:p>
            <a:p>
              <a:pPr marL="742950" lvl="1" indent="-285750">
                <a:buFont typeface="Arial"/>
                <a:buChar char="•"/>
              </a:pPr>
              <a:r>
                <a:rPr lang="en-US" dirty="0" smtClean="0">
                  <a:solidFill>
                    <a:schemeClr val="bg1"/>
                  </a:solidFill>
                  <a:latin typeface="Segoe UI" pitchFamily="34" charset="0"/>
                  <a:ea typeface="Segoe UI" pitchFamily="34" charset="0"/>
                  <a:cs typeface="Segoe UI" pitchFamily="34" charset="0"/>
                </a:rPr>
                <a:t>CO2 cooling medium</a:t>
              </a:r>
            </a:p>
            <a:p>
              <a:pPr marL="742950" lvl="1" indent="-285750">
                <a:buFont typeface="Arial"/>
                <a:buChar char="•"/>
              </a:pPr>
              <a:r>
                <a:rPr lang="en-US" dirty="0" smtClean="0">
                  <a:solidFill>
                    <a:schemeClr val="bg1"/>
                  </a:solidFill>
                  <a:latin typeface="Segoe UI" pitchFamily="34" charset="0"/>
                  <a:ea typeface="Segoe UI" pitchFamily="34" charset="0"/>
                  <a:cs typeface="Segoe UI" pitchFamily="34" charset="0"/>
                </a:rPr>
                <a:t>Does not require H20</a:t>
              </a:r>
            </a:p>
            <a:p>
              <a:pPr marL="285750" indent="-285750">
                <a:buFont typeface="Arial"/>
                <a:buChar char="•"/>
              </a:pPr>
              <a:r>
                <a:rPr lang="en-US" dirty="0">
                  <a:solidFill>
                    <a:schemeClr val="bg1"/>
                  </a:solidFill>
                  <a:latin typeface="Segoe UI" pitchFamily="34" charset="0"/>
                  <a:ea typeface="Segoe UI" pitchFamily="34" charset="0"/>
                  <a:cs typeface="Segoe UI" pitchFamily="34" charset="0"/>
                </a:rPr>
                <a:t>Depending </a:t>
              </a:r>
              <a:r>
                <a:rPr lang="en-US" dirty="0" smtClean="0">
                  <a:solidFill>
                    <a:schemeClr val="bg1"/>
                  </a:solidFill>
                  <a:latin typeface="Segoe UI" pitchFamily="34" charset="0"/>
                  <a:ea typeface="Segoe UI" pitchFamily="34" charset="0"/>
                  <a:cs typeface="Segoe UI" pitchFamily="34" charset="0"/>
                </a:rPr>
                <a:t>on the </a:t>
              </a:r>
              <a:r>
                <a:rPr lang="en-US" dirty="0">
                  <a:solidFill>
                    <a:schemeClr val="bg1"/>
                  </a:solidFill>
                  <a:latin typeface="Segoe UI" pitchFamily="34" charset="0"/>
                  <a:ea typeface="Segoe UI" pitchFamily="34" charset="0"/>
                  <a:cs typeface="Segoe UI" pitchFamily="34" charset="0"/>
                </a:rPr>
                <a:t>site location Solar </a:t>
              </a:r>
              <a:r>
                <a:rPr lang="en-US" dirty="0" smtClean="0">
                  <a:solidFill>
                    <a:schemeClr val="bg1"/>
                  </a:solidFill>
                  <a:latin typeface="Segoe UI" pitchFamily="34" charset="0"/>
                  <a:ea typeface="Segoe UI" pitchFamily="34" charset="0"/>
                  <a:cs typeface="Segoe UI" pitchFamily="34" charset="0"/>
                </a:rPr>
                <a:t>has a lower Power-to-Weight ratio</a:t>
              </a:r>
              <a:endParaRPr lang="en-US" dirty="0">
                <a:solidFill>
                  <a:schemeClr val="bg1"/>
                </a:solidFill>
                <a:latin typeface="Segoe UI" pitchFamily="34" charset="0"/>
                <a:ea typeface="Segoe UI" pitchFamily="34" charset="0"/>
                <a:cs typeface="Segoe UI" pitchFamily="34" charset="0"/>
              </a:endParaRPr>
            </a:p>
            <a:p>
              <a:pPr marL="742950" lvl="1" indent="-285750">
                <a:buFont typeface="Arial"/>
                <a:buChar char="•"/>
              </a:pPr>
              <a:endParaRPr lang="en-US" dirty="0">
                <a:solidFill>
                  <a:schemeClr val="bg1"/>
                </a:solidFill>
                <a:latin typeface="Segoe UI" pitchFamily="34" charset="0"/>
                <a:ea typeface="Segoe UI" pitchFamily="34" charset="0"/>
                <a:cs typeface="Segoe UI" pitchFamily="34" charset="0"/>
              </a:endParaRPr>
            </a:p>
          </p:txBody>
        </p:sp>
      </p:grpSp>
      <p:pic>
        <p:nvPicPr>
          <p:cNvPr id="15" name="Content Placeholder 3"/>
          <p:cNvPicPr>
            <a:picLocks noGrp="1" noChangeAspect="1"/>
          </p:cNvPicPr>
          <p:nvPr>
            <p:ph idx="1"/>
          </p:nvPr>
        </p:nvPicPr>
        <p:blipFill rotWithShape="1">
          <a:blip r:embed="rId5">
            <a:extLst>
              <a:ext uri="{28A0092B-C50C-407E-A947-70E740481C1C}">
                <a14:useLocalDpi xmlns:a14="http://schemas.microsoft.com/office/drawing/2010/main" val="0"/>
              </a:ext>
            </a:extLst>
          </a:blip>
          <a:srcRect l="2935" t="7810" r="4483" b="3155"/>
          <a:stretch/>
        </p:blipFill>
        <p:spPr>
          <a:xfrm>
            <a:off x="141105" y="2175464"/>
            <a:ext cx="4223504" cy="2775186"/>
          </a:xfrm>
        </p:spPr>
      </p:pic>
      <p:grpSp>
        <p:nvGrpSpPr>
          <p:cNvPr id="16" name="Group 15"/>
          <p:cNvGrpSpPr/>
          <p:nvPr/>
        </p:nvGrpSpPr>
        <p:grpSpPr>
          <a:xfrm>
            <a:off x="4538462" y="105364"/>
            <a:ext cx="4495800" cy="4939358"/>
            <a:chOff x="1775591" y="-2504722"/>
            <a:chExt cx="4495800" cy="4939358"/>
          </a:xfrm>
        </p:grpSpPr>
        <p:sp>
          <p:nvSpPr>
            <p:cNvPr id="17" name="Rectangle 16"/>
            <p:cNvSpPr/>
            <p:nvPr/>
          </p:nvSpPr>
          <p:spPr>
            <a:xfrm>
              <a:off x="1775591" y="-2504722"/>
              <a:ext cx="4495800" cy="4939358"/>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21993" y="-2381484"/>
              <a:ext cx="3832007" cy="1200329"/>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ISRU</a:t>
              </a:r>
              <a:endParaRPr lang="en-US"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D:\MIT\ESD.411, 412, 413\Mars2040\SurfArch.png"/>
          <p:cNvPicPr>
            <a:picLocks noChangeAspect="1" noChangeArrowheads="1"/>
          </p:cNvPicPr>
          <p:nvPr/>
        </p:nvPicPr>
        <p:blipFill>
          <a:blip r:embed="rId3"/>
          <a:srcRect r="10000"/>
          <a:stretch>
            <a:fillRect/>
          </a:stretch>
        </p:blipFill>
        <p:spPr bwMode="auto">
          <a:xfrm>
            <a:off x="0" y="0"/>
            <a:ext cx="9144000" cy="5714999"/>
          </a:xfrm>
          <a:prstGeom prst="rect">
            <a:avLst/>
          </a:prstGeom>
          <a:noFill/>
        </p:spPr>
      </p:pic>
      <p:sp>
        <p:nvSpPr>
          <p:cNvPr id="5" name="Rectangle 4"/>
          <p:cNvSpPr/>
          <p:nvPr/>
        </p:nvSpPr>
        <p:spPr>
          <a:xfrm>
            <a:off x="0" y="5143500"/>
            <a:ext cx="9144000" cy="571500"/>
          </a:xfrm>
          <a:prstGeom prst="rect">
            <a:avLst/>
          </a:prstGeom>
          <a:solidFill>
            <a:schemeClr val="bg1">
              <a:lumMod val="6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354" y="5143879"/>
            <a:ext cx="2422433" cy="369332"/>
          </a:xfrm>
          <a:prstGeom prst="rect">
            <a:avLst/>
          </a:prstGeom>
          <a:noFill/>
        </p:spPr>
        <p:txBody>
          <a:bodyPr wrap="none" rtlCol="0">
            <a:spAutoFit/>
          </a:bodyPr>
          <a:lstStyle/>
          <a:p>
            <a:r>
              <a:rPr lang="en-US" dirty="0" smtClean="0">
                <a:solidFill>
                  <a:schemeClr val="tx1">
                    <a:lumMod val="85000"/>
                    <a:lumOff val="15000"/>
                  </a:schemeClr>
                </a:solidFill>
              </a:rPr>
              <a:t>Resource Requirements</a:t>
            </a:r>
            <a:endParaRPr lang="en-US" dirty="0">
              <a:solidFill>
                <a:schemeClr val="tx1">
                  <a:lumMod val="85000"/>
                  <a:lumOff val="15000"/>
                </a:schemeClr>
              </a:solidFill>
            </a:endParaRPr>
          </a:p>
        </p:txBody>
      </p:sp>
      <p:pic>
        <p:nvPicPr>
          <p:cNvPr id="21" name="Picture 2" descr="D:\MIT\ESD.411, 412, 413\Homework\OS15\Logo2.png"/>
          <p:cNvPicPr>
            <a:picLocks noChangeAspect="1" noChangeArrowheads="1"/>
          </p:cNvPicPr>
          <p:nvPr/>
        </p:nvPicPr>
        <p:blipFill>
          <a:blip r:embed="rId4" cstate="print"/>
          <a:srcRect b="22123"/>
          <a:stretch>
            <a:fillRect/>
          </a:stretch>
        </p:blipFill>
        <p:spPr bwMode="auto">
          <a:xfrm>
            <a:off x="7620000" y="5143500"/>
            <a:ext cx="1467707" cy="516647"/>
          </a:xfrm>
          <a:prstGeom prst="rect">
            <a:avLst/>
          </a:prstGeom>
          <a:noFill/>
        </p:spPr>
      </p:pic>
      <p:sp>
        <p:nvSpPr>
          <p:cNvPr id="11" name="TextBox 10"/>
          <p:cNvSpPr txBox="1"/>
          <p:nvPr/>
        </p:nvSpPr>
        <p:spPr>
          <a:xfrm>
            <a:off x="4724400" y="1028700"/>
            <a:ext cx="3832007" cy="369332"/>
          </a:xfrm>
          <a:prstGeom prst="rect">
            <a:avLst/>
          </a:prstGeom>
          <a:noFill/>
        </p:spPr>
        <p:txBody>
          <a:bodyPr wrap="square" rtlCol="0">
            <a:spAutoFit/>
          </a:bodyPr>
          <a:lstStyle/>
          <a:p>
            <a:endParaRPr lang="en-US" dirty="0" smtClean="0">
              <a:solidFill>
                <a:schemeClr val="bg1"/>
              </a:solidFill>
              <a:latin typeface="Segoe UI" pitchFamily="34" charset="0"/>
              <a:ea typeface="Segoe UI" pitchFamily="34" charset="0"/>
              <a:cs typeface="Segoe UI" pitchFamily="34" charset="0"/>
            </a:endParaRPr>
          </a:p>
        </p:txBody>
      </p:sp>
      <p:sp>
        <p:nvSpPr>
          <p:cNvPr id="8" name="Rectangle 7"/>
          <p:cNvSpPr/>
          <p:nvPr/>
        </p:nvSpPr>
        <p:spPr>
          <a:xfrm>
            <a:off x="496455" y="1"/>
            <a:ext cx="8416636" cy="5010726"/>
          </a:xfrm>
          <a:prstGeom prst="rect">
            <a:avLst/>
          </a:pr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362875104"/>
              </p:ext>
            </p:extLst>
          </p:nvPr>
        </p:nvGraphicFramePr>
        <p:xfrm>
          <a:off x="572653" y="97557"/>
          <a:ext cx="8282710" cy="4854240"/>
        </p:xfrm>
        <a:graphic>
          <a:graphicData uri="http://schemas.openxmlformats.org/drawingml/2006/table">
            <a:tbl>
              <a:tblPr/>
              <a:tblGrid>
                <a:gridCol w="550762"/>
                <a:gridCol w="409350"/>
                <a:gridCol w="893126"/>
                <a:gridCol w="2208009"/>
                <a:gridCol w="1339691"/>
                <a:gridCol w="1260154"/>
                <a:gridCol w="1621618"/>
              </a:tblGrid>
              <a:tr h="348482">
                <a:tc>
                  <a:txBody>
                    <a:bodyPr/>
                    <a:lstStyle/>
                    <a:p>
                      <a:pPr algn="l" fontAlgn="b"/>
                      <a:r>
                        <a:rPr lang="en-US" sz="1200" b="1" i="0" u="none" strike="noStrike" dirty="0">
                          <a:solidFill>
                            <a:schemeClr val="bg1"/>
                          </a:solidFill>
                          <a:effectLst/>
                          <a:latin typeface="Arial"/>
                        </a:rPr>
                        <a:t>Option #</a:t>
                      </a:r>
                    </a:p>
                  </a:txBody>
                  <a:tcPr marL="0" marR="0" marT="0" marB="0" anchor="b">
                    <a:lnL>
                      <a:noFill/>
                    </a:lnL>
                    <a:lnR>
                      <a:noFill/>
                    </a:lnR>
                    <a:lnT>
                      <a:noFill/>
                    </a:lnT>
                    <a:lnB>
                      <a:noFill/>
                    </a:lnB>
                  </a:tcPr>
                </a:tc>
                <a:tc>
                  <a:txBody>
                    <a:bodyPr/>
                    <a:lstStyle/>
                    <a:p>
                      <a:pPr algn="l" fontAlgn="b"/>
                      <a:r>
                        <a:rPr lang="en-US" sz="1200" b="1" i="0" u="none" strike="noStrike" dirty="0">
                          <a:solidFill>
                            <a:schemeClr val="bg1"/>
                          </a:solidFill>
                          <a:effectLst/>
                          <a:latin typeface="Arial"/>
                        </a:rPr>
                        <a:t>Produces</a:t>
                      </a:r>
                    </a:p>
                  </a:txBody>
                  <a:tcPr marL="0" marR="0" marT="0" marB="0" anchor="b">
                    <a:lnL>
                      <a:noFill/>
                    </a:lnL>
                    <a:lnR>
                      <a:noFill/>
                    </a:lnR>
                    <a:lnT>
                      <a:noFill/>
                    </a:lnT>
                    <a:lnB>
                      <a:noFill/>
                    </a:lnB>
                  </a:tcPr>
                </a:tc>
                <a:tc>
                  <a:txBody>
                    <a:bodyPr/>
                    <a:lstStyle/>
                    <a:p>
                      <a:pPr algn="l" fontAlgn="b"/>
                      <a:r>
                        <a:rPr lang="en-US" sz="1200" b="1" i="0" u="none" strike="noStrike" dirty="0">
                          <a:solidFill>
                            <a:schemeClr val="bg1"/>
                          </a:solidFill>
                          <a:effectLst/>
                          <a:latin typeface="Arial"/>
                        </a:rPr>
                        <a:t>Method Name</a:t>
                      </a:r>
                    </a:p>
                  </a:txBody>
                  <a:tcPr marL="0" marR="0" marT="0" marB="0" anchor="b">
                    <a:lnL>
                      <a:noFill/>
                    </a:lnL>
                    <a:lnR>
                      <a:noFill/>
                    </a:lnR>
                    <a:lnT>
                      <a:noFill/>
                    </a:lnT>
                    <a:lnB>
                      <a:noFill/>
                    </a:lnB>
                  </a:tcPr>
                </a:tc>
                <a:tc>
                  <a:txBody>
                    <a:bodyPr/>
                    <a:lstStyle/>
                    <a:p>
                      <a:pPr algn="l" fontAlgn="b"/>
                      <a:r>
                        <a:rPr lang="en-US" sz="1200" b="1" i="0" u="none" strike="noStrike" dirty="0">
                          <a:solidFill>
                            <a:schemeClr val="bg1"/>
                          </a:solidFill>
                          <a:effectLst/>
                          <a:latin typeface="Arial"/>
                        </a:rPr>
                        <a:t>Produces (kg/day)</a:t>
                      </a:r>
                    </a:p>
                  </a:txBody>
                  <a:tcPr marL="0" marR="0" marT="0" marB="0" anchor="b">
                    <a:lnL>
                      <a:noFill/>
                    </a:lnL>
                    <a:lnR>
                      <a:noFill/>
                    </a:lnR>
                    <a:lnT>
                      <a:noFill/>
                    </a:lnT>
                    <a:lnB>
                      <a:noFill/>
                    </a:lnB>
                  </a:tcPr>
                </a:tc>
                <a:tc>
                  <a:txBody>
                    <a:bodyPr/>
                    <a:lstStyle/>
                    <a:p>
                      <a:pPr algn="l" fontAlgn="b"/>
                      <a:r>
                        <a:rPr lang="en-US" sz="1200" b="1" i="0" u="none" strike="noStrike">
                          <a:solidFill>
                            <a:schemeClr val="bg1"/>
                          </a:solidFill>
                          <a:effectLst/>
                          <a:latin typeface="Arial"/>
                        </a:rPr>
                        <a:t>ISRU Mass (kg)</a:t>
                      </a:r>
                    </a:p>
                  </a:txBody>
                  <a:tcPr marL="0" marR="0" marT="0" marB="0" anchor="b">
                    <a:lnL>
                      <a:noFill/>
                    </a:lnL>
                    <a:lnR>
                      <a:noFill/>
                    </a:lnR>
                    <a:lnT>
                      <a:noFill/>
                    </a:lnT>
                    <a:lnB>
                      <a:noFill/>
                    </a:lnB>
                  </a:tcPr>
                </a:tc>
                <a:tc>
                  <a:txBody>
                    <a:bodyPr/>
                    <a:lstStyle/>
                    <a:p>
                      <a:pPr algn="l" fontAlgn="b"/>
                      <a:r>
                        <a:rPr lang="en-US" sz="1200" b="1" i="0" u="none" strike="noStrike" dirty="0">
                          <a:solidFill>
                            <a:schemeClr val="bg1"/>
                          </a:solidFill>
                          <a:effectLst/>
                          <a:latin typeface="Arial"/>
                        </a:rPr>
                        <a:t>ISRU Power </a:t>
                      </a:r>
                      <a:r>
                        <a:rPr lang="en-US" sz="1200" b="1" i="0" u="none" strike="noStrike" dirty="0" err="1">
                          <a:solidFill>
                            <a:schemeClr val="bg1"/>
                          </a:solidFill>
                          <a:effectLst/>
                          <a:latin typeface="Arial"/>
                        </a:rPr>
                        <a:t>Req</a:t>
                      </a:r>
                      <a:r>
                        <a:rPr lang="en-US" sz="1200" b="1" i="0" u="none" strike="noStrike" dirty="0">
                          <a:solidFill>
                            <a:schemeClr val="bg1"/>
                          </a:solidFill>
                          <a:effectLst/>
                          <a:latin typeface="Arial"/>
                        </a:rPr>
                        <a:t> (kW)</a:t>
                      </a:r>
                    </a:p>
                  </a:txBody>
                  <a:tcPr marL="0" marR="0" marT="0" marB="0" anchor="b">
                    <a:lnL>
                      <a:noFill/>
                    </a:lnL>
                    <a:lnR>
                      <a:noFill/>
                    </a:lnR>
                    <a:lnT>
                      <a:noFill/>
                    </a:lnT>
                    <a:lnB>
                      <a:noFill/>
                    </a:lnB>
                  </a:tcPr>
                </a:tc>
                <a:tc>
                  <a:txBody>
                    <a:bodyPr/>
                    <a:lstStyle/>
                    <a:p>
                      <a:pPr algn="l" fontAlgn="b"/>
                      <a:r>
                        <a:rPr lang="en-US" sz="1200" b="1" i="0" u="none" strike="noStrike" dirty="0">
                          <a:solidFill>
                            <a:schemeClr val="bg1"/>
                          </a:solidFill>
                          <a:effectLst/>
                          <a:latin typeface="Arial"/>
                        </a:rPr>
                        <a:t>Chemical Reaction</a:t>
                      </a:r>
                    </a:p>
                  </a:txBody>
                  <a:tcPr marL="0" marR="0" marT="0" marB="0" anchor="b">
                    <a:lnL>
                      <a:noFill/>
                    </a:lnL>
                    <a:lnR>
                      <a:noFill/>
                    </a:lnR>
                    <a:lnT>
                      <a:noFill/>
                    </a:lnT>
                    <a:lnB>
                      <a:noFill/>
                    </a:lnB>
                  </a:tcPr>
                </a:tc>
              </a:tr>
              <a:tr h="1045448">
                <a:tc>
                  <a:txBody>
                    <a:bodyPr/>
                    <a:lstStyle/>
                    <a:p>
                      <a:pPr algn="r" fontAlgn="b"/>
                      <a:r>
                        <a:rPr lang="en-US" sz="1200" b="0" i="0" u="none" strike="noStrike">
                          <a:solidFill>
                            <a:srgbClr val="000000"/>
                          </a:solidFill>
                          <a:effectLst/>
                          <a:latin typeface="Arial"/>
                        </a:rPr>
                        <a:t>1</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H20</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Soil Processing</a:t>
                      </a:r>
                      <a:br>
                        <a:rPr lang="en-US" sz="1200" b="0" i="0" u="none" strike="noStrike">
                          <a:solidFill>
                            <a:srgbClr val="000000"/>
                          </a:solidFill>
                          <a:effectLst/>
                          <a:latin typeface="Arial"/>
                        </a:rPr>
                      </a:br>
                      <a:r>
                        <a:rPr lang="en-US" sz="1200" b="0" i="0" u="none" strike="noStrike">
                          <a:solidFill>
                            <a:srgbClr val="000000"/>
                          </a:solidFill>
                          <a:effectLst/>
                          <a:latin typeface="Arial"/>
                        </a:rPr>
                        <a:t>(3% or 8% H20 content in regolith)</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55.96, 11.95, or 7.15 kg of H20 based on </a:t>
                      </a:r>
                      <a:br>
                        <a:rPr lang="en-US" sz="1200" b="0" i="0" u="none" strike="noStrike">
                          <a:solidFill>
                            <a:srgbClr val="000000"/>
                          </a:solidFill>
                          <a:effectLst/>
                          <a:latin typeface="Arial"/>
                        </a:rPr>
                      </a:br>
                      <a:r>
                        <a:rPr lang="en-US" sz="1200" b="0" i="0" u="none" strike="noStrike">
                          <a:solidFill>
                            <a:srgbClr val="000000"/>
                          </a:solidFill>
                          <a:effectLst/>
                          <a:latin typeface="Arial"/>
                        </a:rPr>
                        <a:t>large, medium, or small ISRU plant size</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413/248, 181/132, 149/116 kg</a:t>
                      </a:r>
                      <a:br>
                        <a:rPr lang="en-US" sz="1200" b="0" i="0" u="none" strike="noStrike">
                          <a:solidFill>
                            <a:srgbClr val="000000"/>
                          </a:solidFill>
                          <a:effectLst/>
                          <a:latin typeface="Arial"/>
                        </a:rPr>
                      </a:br>
                      <a:r>
                        <a:rPr lang="en-US" sz="1200" b="0" i="0" u="none" strike="noStrike">
                          <a:solidFill>
                            <a:srgbClr val="000000"/>
                          </a:solidFill>
                          <a:effectLst/>
                          <a:latin typeface="Arial"/>
                        </a:rPr>
                        <a:t>large, medium, small</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2.02/1.88, 1.47/1.44, 1.41/1.39 kw</a:t>
                      </a:r>
                      <a:br>
                        <a:rPr lang="en-US" sz="1200" b="0" i="0" u="none" strike="noStrike">
                          <a:solidFill>
                            <a:srgbClr val="000000"/>
                          </a:solidFill>
                          <a:effectLst/>
                          <a:latin typeface="Arial"/>
                        </a:rPr>
                      </a:br>
                      <a:r>
                        <a:rPr lang="en-US" sz="1200" b="0" i="0" u="none" strike="noStrike">
                          <a:solidFill>
                            <a:srgbClr val="000000"/>
                          </a:solidFill>
                          <a:effectLst/>
                          <a:latin typeface="Arial"/>
                        </a:rPr>
                        <a:t>large/medium/small with 3%/8% H20 content</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N/A (evaporating water and condensing it)</a:t>
                      </a:r>
                    </a:p>
                  </a:txBody>
                  <a:tcPr marL="0" marR="0" marT="0" marB="0" anchor="b">
                    <a:lnL>
                      <a:noFill/>
                    </a:lnL>
                    <a:lnR>
                      <a:noFill/>
                    </a:lnR>
                    <a:lnT>
                      <a:noFill/>
                    </a:lnT>
                    <a:lnB>
                      <a:noFill/>
                    </a:lnB>
                    <a:solidFill>
                      <a:srgbClr val="00FF00"/>
                    </a:solidFill>
                  </a:tcPr>
                </a:tc>
              </a:tr>
              <a:tr h="1045448">
                <a:tc>
                  <a:txBody>
                    <a:bodyPr/>
                    <a:lstStyle/>
                    <a:p>
                      <a:pPr algn="r" fontAlgn="b"/>
                      <a:r>
                        <a:rPr lang="en-US" sz="1200" b="0" i="0" u="none" strike="noStrike">
                          <a:solidFill>
                            <a:srgbClr val="000000"/>
                          </a:solidFill>
                          <a:effectLst/>
                          <a:latin typeface="Arial"/>
                        </a:rPr>
                        <a:t>2</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O2 + H2</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Water Electrolysis</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1 kg H2 and 8 kg O2 scale. from 9 kg water</a:t>
                      </a:r>
                      <a:br>
                        <a:rPr lang="en-US" sz="1200" b="0" i="0" u="none" strike="noStrike">
                          <a:solidFill>
                            <a:srgbClr val="000000"/>
                          </a:solidFill>
                          <a:effectLst/>
                          <a:latin typeface="Arial"/>
                        </a:rPr>
                      </a:br>
                      <a:r>
                        <a:rPr lang="en-US" sz="1200" b="0" i="0" u="none" strike="noStrike">
                          <a:solidFill>
                            <a:srgbClr val="000000"/>
                          </a:solidFill>
                          <a:effectLst/>
                          <a:latin typeface="Arial"/>
                        </a:rPr>
                        <a:t/>
                      </a:r>
                      <a:br>
                        <a:rPr lang="en-US" sz="1200" b="0" i="0" u="none" strike="noStrike">
                          <a:solidFill>
                            <a:srgbClr val="000000"/>
                          </a:solidFill>
                          <a:effectLst/>
                          <a:latin typeface="Arial"/>
                        </a:rPr>
                      </a:br>
                      <a:r>
                        <a:rPr lang="en-US" sz="1200" b="0" i="0" u="none" strike="noStrike">
                          <a:solidFill>
                            <a:srgbClr val="000000"/>
                          </a:solidFill>
                          <a:effectLst/>
                          <a:latin typeface="Arial"/>
                        </a:rPr>
                        <a:t>estimated nominal production is 4 kg H2 and 32 kg O2 per day from 36 kg H20</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dirty="0">
                          <a:solidFill>
                            <a:srgbClr val="000000"/>
                          </a:solidFill>
                          <a:effectLst/>
                          <a:latin typeface="Arial"/>
                        </a:rPr>
                        <a:t>38.5 kg</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dirty="0">
                          <a:solidFill>
                            <a:srgbClr val="000000"/>
                          </a:solidFill>
                          <a:effectLst/>
                          <a:latin typeface="Arial"/>
                        </a:rPr>
                        <a:t>72 kWh (kilowatt hour) per kg of H2</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dirty="0">
                          <a:solidFill>
                            <a:srgbClr val="000000"/>
                          </a:solidFill>
                          <a:effectLst/>
                          <a:latin typeface="Arial"/>
                        </a:rPr>
                        <a:t>2H20 → 2H2 + O2</a:t>
                      </a:r>
                    </a:p>
                  </a:txBody>
                  <a:tcPr marL="0" marR="0" marT="0" marB="0" anchor="b">
                    <a:lnL>
                      <a:noFill/>
                    </a:lnL>
                    <a:lnR>
                      <a:noFill/>
                    </a:lnR>
                    <a:lnT>
                      <a:noFill/>
                    </a:lnT>
                    <a:lnB>
                      <a:noFill/>
                    </a:lnB>
                    <a:solidFill>
                      <a:srgbClr val="00FF00"/>
                    </a:solidFill>
                  </a:tcPr>
                </a:tc>
              </a:tr>
              <a:tr h="1045448">
                <a:tc>
                  <a:txBody>
                    <a:bodyPr/>
                    <a:lstStyle/>
                    <a:p>
                      <a:pPr algn="r" fontAlgn="b"/>
                      <a:r>
                        <a:rPr lang="en-US" sz="1200" b="0" i="0" u="none" strike="noStrike" dirty="0">
                          <a:solidFill>
                            <a:srgbClr val="000000"/>
                          </a:solidFill>
                          <a:effectLst/>
                          <a:latin typeface="Arial"/>
                        </a:rPr>
                        <a:t>3</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1 kg propellant (LOX/CH4)</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Sabatier + electrolysis of all available water</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input:  0.57 kg H20 and 0.70 kg C02 (from atmosphere)</a:t>
                      </a:r>
                      <a:br>
                        <a:rPr lang="en-US" sz="1200" b="0" i="0" u="none" strike="noStrike">
                          <a:solidFill>
                            <a:srgbClr val="000000"/>
                          </a:solidFill>
                          <a:effectLst/>
                          <a:latin typeface="Arial"/>
                        </a:rPr>
                      </a:br>
                      <a:r>
                        <a:rPr lang="en-US" sz="1200" b="0" i="0" u="none" strike="noStrike">
                          <a:solidFill>
                            <a:srgbClr val="000000"/>
                          </a:solidFill>
                          <a:effectLst/>
                          <a:latin typeface="Arial"/>
                        </a:rPr>
                        <a:t/>
                      </a:r>
                      <a:br>
                        <a:rPr lang="en-US" sz="1200" b="0" i="0" u="none" strike="noStrike">
                          <a:solidFill>
                            <a:srgbClr val="000000"/>
                          </a:solidFill>
                          <a:effectLst/>
                          <a:latin typeface="Arial"/>
                        </a:rPr>
                      </a:br>
                      <a:r>
                        <a:rPr lang="en-US" sz="1200" b="0" i="0" u="none" strike="noStrike">
                          <a:solidFill>
                            <a:srgbClr val="000000"/>
                          </a:solidFill>
                          <a:effectLst/>
                          <a:latin typeface="Arial"/>
                        </a:rPr>
                        <a:t>produces: 1kg propellant (LOX/CH4) with mixture of 2.93 Oxygen to Methane</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dirty="0">
                          <a:solidFill>
                            <a:srgbClr val="000000"/>
                          </a:solidFill>
                          <a:effectLst/>
                          <a:latin typeface="Arial"/>
                        </a:rPr>
                        <a:t>30 kg </a:t>
                      </a:r>
                    </a:p>
                  </a:txBody>
                  <a:tcPr marL="0" marR="0" marT="0" marB="0" anchor="b">
                    <a:lnL>
                      <a:noFill/>
                    </a:lnL>
                    <a:lnR>
                      <a:noFill/>
                    </a:lnR>
                    <a:lnT>
                      <a:noFill/>
                    </a:lnT>
                    <a:lnB>
                      <a:noFill/>
                    </a:lnB>
                    <a:solidFill>
                      <a:srgbClr val="00FF00"/>
                    </a:solidFill>
                  </a:tcPr>
                </a:tc>
                <a:tc>
                  <a:txBody>
                    <a:bodyPr/>
                    <a:lstStyle/>
                    <a:p>
                      <a:pPr algn="l" fontAlgn="b"/>
                      <a:r>
                        <a:rPr lang="en-US" sz="1200" b="0" i="0" u="none" strike="noStrike">
                          <a:solidFill>
                            <a:srgbClr val="000000"/>
                          </a:solidFill>
                          <a:effectLst/>
                          <a:latin typeface="Arial"/>
                        </a:rPr>
                        <a:t>8.62 kWh assuming 50% efficiency penalty</a:t>
                      </a:r>
                    </a:p>
                  </a:txBody>
                  <a:tcPr marL="0" marR="0" marT="0" marB="0" anchor="b">
                    <a:lnL>
                      <a:noFill/>
                    </a:lnL>
                    <a:lnR>
                      <a:noFill/>
                    </a:lnR>
                    <a:lnT>
                      <a:noFill/>
                    </a:lnT>
                    <a:lnB>
                      <a:noFill/>
                    </a:lnB>
                    <a:solidFill>
                      <a:srgbClr val="00FF00"/>
                    </a:solidFill>
                  </a:tcPr>
                </a:tc>
                <a:tc>
                  <a:txBody>
                    <a:bodyPr/>
                    <a:lstStyle/>
                    <a:p>
                      <a:pPr algn="l" fontAlgn="b"/>
                      <a:r>
                        <a:rPr lang="hu-HU" sz="1200" b="0" i="0" u="none" strike="noStrike">
                          <a:solidFill>
                            <a:srgbClr val="000000"/>
                          </a:solidFill>
                          <a:effectLst/>
                          <a:latin typeface="Arial"/>
                        </a:rPr>
                        <a:t>CO2 + 4 H2 → CH4 + 2 H2O + energy</a:t>
                      </a:r>
                    </a:p>
                  </a:txBody>
                  <a:tcPr marL="0" marR="0" marT="0" marB="0" anchor="b">
                    <a:lnL>
                      <a:noFill/>
                    </a:lnL>
                    <a:lnR>
                      <a:noFill/>
                    </a:lnR>
                    <a:lnT>
                      <a:noFill/>
                    </a:lnT>
                    <a:lnB>
                      <a:noFill/>
                    </a:lnB>
                    <a:solidFill>
                      <a:srgbClr val="00FF00"/>
                    </a:solidFill>
                  </a:tcPr>
                </a:tc>
              </a:tr>
              <a:tr h="697680">
                <a:tc>
                  <a:txBody>
                    <a:bodyPr/>
                    <a:lstStyle/>
                    <a:p>
                      <a:pPr algn="r" fontAlgn="b"/>
                      <a:r>
                        <a:rPr lang="en-US" sz="1200" b="0" i="0" u="none" strike="noStrike">
                          <a:solidFill>
                            <a:srgbClr val="000000"/>
                          </a:solidFill>
                          <a:effectLst/>
                          <a:latin typeface="Arial"/>
                        </a:rPr>
                        <a:t>4</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CH4 + H20</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Sabatier only (maximum water production)</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Requires H2 brought from earth, excluding from tradespace</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30 kg</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N/A</a:t>
                      </a:r>
                    </a:p>
                  </a:txBody>
                  <a:tcPr marL="0" marR="0" marT="0" marB="0" anchor="b">
                    <a:lnL>
                      <a:noFill/>
                    </a:lnL>
                    <a:lnR>
                      <a:noFill/>
                    </a:lnR>
                    <a:lnT>
                      <a:noFill/>
                    </a:lnT>
                    <a:lnB>
                      <a:noFill/>
                    </a:lnB>
                    <a:solidFill>
                      <a:srgbClr val="EA9999"/>
                    </a:solidFill>
                  </a:tcPr>
                </a:tc>
                <a:tc>
                  <a:txBody>
                    <a:bodyPr/>
                    <a:lstStyle/>
                    <a:p>
                      <a:pPr algn="l" fontAlgn="b"/>
                      <a:r>
                        <a:rPr lang="hu-HU" sz="1200" b="0" i="0" u="none" strike="noStrike">
                          <a:solidFill>
                            <a:srgbClr val="000000"/>
                          </a:solidFill>
                          <a:effectLst/>
                          <a:latin typeface="Arial"/>
                        </a:rPr>
                        <a:t>CO2 + 4 H2 → CH4 + 2 H2O + energy</a:t>
                      </a:r>
                    </a:p>
                  </a:txBody>
                  <a:tcPr marL="0" marR="0" marT="0" marB="0" anchor="b">
                    <a:lnL>
                      <a:noFill/>
                    </a:lnL>
                    <a:lnR>
                      <a:noFill/>
                    </a:lnR>
                    <a:lnT>
                      <a:noFill/>
                    </a:lnT>
                    <a:lnB>
                      <a:noFill/>
                    </a:lnB>
                    <a:solidFill>
                      <a:srgbClr val="EA9999"/>
                    </a:solidFill>
                  </a:tcPr>
                </a:tc>
              </a:tr>
              <a:tr h="465120">
                <a:tc>
                  <a:txBody>
                    <a:bodyPr/>
                    <a:lstStyle/>
                    <a:p>
                      <a:pPr algn="r" fontAlgn="b"/>
                      <a:r>
                        <a:rPr lang="en-US" sz="1200" b="0" i="0" u="none" strike="noStrike">
                          <a:solidFill>
                            <a:srgbClr val="000000"/>
                          </a:solidFill>
                          <a:effectLst/>
                          <a:latin typeface="Arial"/>
                        </a:rPr>
                        <a:t>5</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O2</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Atmospheric Processing</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52.8 of O2 </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1000 kg</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a:solidFill>
                            <a:srgbClr val="000000"/>
                          </a:solidFill>
                          <a:effectLst/>
                          <a:latin typeface="Arial"/>
                        </a:rPr>
                        <a:t>50 kW</a:t>
                      </a:r>
                    </a:p>
                  </a:txBody>
                  <a:tcPr marL="0" marR="0" marT="0" marB="0" anchor="b">
                    <a:lnL>
                      <a:noFill/>
                    </a:lnL>
                    <a:lnR>
                      <a:noFill/>
                    </a:lnR>
                    <a:lnT>
                      <a:noFill/>
                    </a:lnT>
                    <a:lnB>
                      <a:noFill/>
                    </a:lnB>
                    <a:solidFill>
                      <a:srgbClr val="EA9999"/>
                    </a:solidFill>
                  </a:tcPr>
                </a:tc>
                <a:tc>
                  <a:txBody>
                    <a:bodyPr/>
                    <a:lstStyle/>
                    <a:p>
                      <a:pPr algn="l" fontAlgn="b"/>
                      <a:r>
                        <a:rPr lang="en-US" sz="1200" b="0" i="0" u="none" strike="noStrike" dirty="0">
                          <a:solidFill>
                            <a:srgbClr val="000000"/>
                          </a:solidFill>
                          <a:effectLst/>
                          <a:latin typeface="Arial"/>
                        </a:rPr>
                        <a:t>CO2 → O2 + CO</a:t>
                      </a:r>
                    </a:p>
                  </a:txBody>
                  <a:tcPr marL="0" marR="0" marT="0" marB="0" anchor="b">
                    <a:lnL>
                      <a:noFill/>
                    </a:lnL>
                    <a:lnR>
                      <a:noFill/>
                    </a:lnR>
                    <a:lnT>
                      <a:noFill/>
                    </a:lnT>
                    <a:lnB>
                      <a:noFill/>
                    </a:lnB>
                    <a:solidFill>
                      <a:srgbClr val="EA9999"/>
                    </a:solidFill>
                  </a:tcPr>
                </a:tc>
              </a:tr>
            </a:tbl>
          </a:graphicData>
        </a:graphic>
      </p:graphicFrame>
    </p:spTree>
    <p:extLst>
      <p:ext uri="{BB962C8B-B14F-4D97-AF65-F5344CB8AC3E}">
        <p14:creationId xmlns:p14="http://schemas.microsoft.com/office/powerpoint/2010/main" val="3254208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2917</TotalTime>
  <Words>5155</Words>
  <Application>Microsoft Office PowerPoint</Application>
  <PresentationFormat>On-screen Show (16:10)</PresentationFormat>
  <Paragraphs>1245</Paragraphs>
  <Slides>35</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 WIN7</dc:creator>
  <cp:lastModifiedBy>Chris S McCormick</cp:lastModifiedBy>
  <cp:revision>103</cp:revision>
  <dcterms:created xsi:type="dcterms:W3CDTF">2015-05-09T01:56:37Z</dcterms:created>
  <dcterms:modified xsi:type="dcterms:W3CDTF">2015-05-12T11:39:02Z</dcterms:modified>
</cp:coreProperties>
</file>